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5143500" cx="9144000"/>
  <p:notesSz cx="6858000" cy="9144000"/>
  <p:embeddedFontLst>
    <p:embeddedFont>
      <p:font typeface="Proxima Nova"/>
      <p:regular r:id="rId27"/>
      <p:bold r:id="rId28"/>
      <p:italic r:id="rId29"/>
      <p:boldItalic r:id="rId30"/>
    </p:embeddedFont>
    <p:embeddedFont>
      <p:font typeface="Proxima Nova Semibold"/>
      <p:regular r:id="rId31"/>
      <p:bold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ProximaNova-bold.fntdata"/><Relationship Id="rId27" Type="http://schemas.openxmlformats.org/officeDocument/2006/relationships/font" Target="fonts/ProximaNova-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ProximaNova-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ProximaNovaSemibold-regular.fntdata"/><Relationship Id="rId30" Type="http://schemas.openxmlformats.org/officeDocument/2006/relationships/font" Target="fonts/ProximaNova-boldItalic.fntdata"/><Relationship Id="rId11" Type="http://schemas.openxmlformats.org/officeDocument/2006/relationships/slide" Target="slides/slide7.xml"/><Relationship Id="rId33" Type="http://schemas.openxmlformats.org/officeDocument/2006/relationships/font" Target="fonts/ProximaNovaSemibold-boldItalic.fntdata"/><Relationship Id="rId10" Type="http://schemas.openxmlformats.org/officeDocument/2006/relationships/slide" Target="slides/slide6.xml"/><Relationship Id="rId32" Type="http://schemas.openxmlformats.org/officeDocument/2006/relationships/font" Target="fonts/ProximaNovaSemibold-bold.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7661b059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7661b059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7661b05965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7661b05965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7661b05965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7661b05965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7661b05965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7661b05965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76f5e9cbd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76f5e9cbd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7661b05965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7661b05965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7661b05965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7661b05965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7661b05965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7661b05965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7661b05965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7661b05965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7661b05965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7661b05965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7661b05965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7661b05965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7661b0596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7661b0596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7661b05965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7661b05965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f23b9ed74e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f23b9ed74e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76f5e9cbd2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76f5e9cbd2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7661b05965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7661b05965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76f5e9cbd2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76f5e9cbd2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7661b05965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7661b05965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76f5e9cbd2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76f5e9cbd2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7661b05965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7661b05965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7661b05965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7661b05965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7661b05965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7661b05965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 type="title">
  <p:cSld name="TITLE">
    <p:spTree>
      <p:nvGrpSpPr>
        <p:cNvPr id="6" name="Shape 6"/>
        <p:cNvGrpSpPr/>
        <p:nvPr/>
      </p:nvGrpSpPr>
      <p:grpSpPr>
        <a:xfrm>
          <a:off x="0" y="0"/>
          <a:ext cx="0" cy="0"/>
          <a:chOff x="0" y="0"/>
          <a:chExt cx="0" cy="0"/>
        </a:xfrm>
      </p:grpSpPr>
      <p:sp>
        <p:nvSpPr>
          <p:cNvPr id="7" name="Google Shape;7;p2"/>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8" name="Google Shape;8;p2"/>
          <p:cNvPicPr preferRelativeResize="0"/>
          <p:nvPr/>
        </p:nvPicPr>
        <p:blipFill>
          <a:blip r:embed="rId2">
            <a:alphaModFix/>
          </a:blip>
          <a:stretch>
            <a:fillRect/>
          </a:stretch>
        </p:blipFill>
        <p:spPr>
          <a:xfrm>
            <a:off x="8197738" y="269687"/>
            <a:ext cx="297201" cy="168825"/>
          </a:xfrm>
          <a:prstGeom prst="rect">
            <a:avLst/>
          </a:prstGeom>
          <a:noFill/>
          <a:ln>
            <a:noFill/>
          </a:ln>
        </p:spPr>
      </p:pic>
      <p:sp>
        <p:nvSpPr>
          <p:cNvPr id="9" name="Google Shape;9;p2"/>
          <p:cNvSpPr txBox="1"/>
          <p:nvPr/>
        </p:nvSpPr>
        <p:spPr>
          <a:xfrm>
            <a:off x="649063" y="154275"/>
            <a:ext cx="1497600" cy="3213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900">
                <a:solidFill>
                  <a:srgbClr val="CCCCCC"/>
                </a:solidFill>
                <a:latin typeface="Proxima Nova"/>
                <a:ea typeface="Proxima Nova"/>
                <a:cs typeface="Proxima Nova"/>
                <a:sym typeface="Proxima Nova"/>
              </a:rPr>
              <a:t>Presentation Subject</a:t>
            </a:r>
            <a:endParaRPr sz="900">
              <a:solidFill>
                <a:srgbClr val="CCCCCC"/>
              </a:solidFill>
              <a:latin typeface="Proxima Nova"/>
              <a:ea typeface="Proxima Nova"/>
              <a:cs typeface="Proxima Nova"/>
              <a:sym typeface="Proxima Nova"/>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SECTION_HEADER_1_1_1_1">
    <p:bg>
      <p:bgPr>
        <a:solidFill>
          <a:srgbClr val="FFFFFF"/>
        </a:solidFill>
      </p:bgPr>
    </p:bg>
    <p:spTree>
      <p:nvGrpSpPr>
        <p:cNvPr id="35" name="Shape 35"/>
        <p:cNvGrpSpPr/>
        <p:nvPr/>
      </p:nvGrpSpPr>
      <p:grpSpPr>
        <a:xfrm>
          <a:off x="0" y="0"/>
          <a:ext cx="0" cy="0"/>
          <a:chOff x="0" y="0"/>
          <a:chExt cx="0" cy="0"/>
        </a:xfrm>
      </p:grpSpPr>
      <p:sp>
        <p:nvSpPr>
          <p:cNvPr id="36" name="Google Shape;36;p11"/>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37" name="Shape 37"/>
        <p:cNvGrpSpPr/>
        <p:nvPr/>
      </p:nvGrpSpPr>
      <p:grpSpPr>
        <a:xfrm>
          <a:off x="0" y="0"/>
          <a:ext cx="0" cy="0"/>
          <a:chOff x="0" y="0"/>
          <a:chExt cx="0" cy="0"/>
        </a:xfrm>
      </p:grpSpPr>
      <p:sp>
        <p:nvSpPr>
          <p:cNvPr id="38" name="Google Shape;38;p1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39" name="Google Shape;39;p12"/>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0" name="Google Shape;40;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4">
  <p:cSld name="TITLE_4">
    <p:spTree>
      <p:nvGrpSpPr>
        <p:cNvPr id="41" name="Shape 41"/>
        <p:cNvGrpSpPr/>
        <p:nvPr/>
      </p:nvGrpSpPr>
      <p:grpSpPr>
        <a:xfrm>
          <a:off x="0" y="0"/>
          <a:ext cx="0" cy="0"/>
          <a:chOff x="0" y="0"/>
          <a:chExt cx="0" cy="0"/>
        </a:xfrm>
      </p:grpSpPr>
      <p:sp>
        <p:nvSpPr>
          <p:cNvPr id="42" name="Google Shape;42;p1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43" name="Google Shape;43;p13"/>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4" name="Google Shape;44;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45" name="Shape 45"/>
        <p:cNvGrpSpPr/>
        <p:nvPr/>
      </p:nvGrpSpPr>
      <p:grpSpPr>
        <a:xfrm>
          <a:off x="0" y="0"/>
          <a:ext cx="0" cy="0"/>
          <a:chOff x="0" y="0"/>
          <a:chExt cx="0" cy="0"/>
        </a:xfrm>
      </p:grpSpPr>
      <p:sp>
        <p:nvSpPr>
          <p:cNvPr id="46" name="Google Shape;46;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47" name="Google Shape;47;p14"/>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8" name="Google Shape;48;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6">
  <p:cSld name="TITLE_6">
    <p:spTree>
      <p:nvGrpSpPr>
        <p:cNvPr id="49" name="Shape 49"/>
        <p:cNvGrpSpPr/>
        <p:nvPr/>
      </p:nvGrpSpPr>
      <p:grpSpPr>
        <a:xfrm>
          <a:off x="0" y="0"/>
          <a:ext cx="0" cy="0"/>
          <a:chOff x="0" y="0"/>
          <a:chExt cx="0" cy="0"/>
        </a:xfrm>
      </p:grpSpPr>
      <p:sp>
        <p:nvSpPr>
          <p:cNvPr id="50" name="Google Shape;50;p1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51" name="Google Shape;51;p15"/>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2" name="Google Shape;52;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7">
  <p:cSld name="TITLE_7">
    <p:spTree>
      <p:nvGrpSpPr>
        <p:cNvPr id="53" name="Shape 53"/>
        <p:cNvGrpSpPr/>
        <p:nvPr/>
      </p:nvGrpSpPr>
      <p:grpSpPr>
        <a:xfrm>
          <a:off x="0" y="0"/>
          <a:ext cx="0" cy="0"/>
          <a:chOff x="0" y="0"/>
          <a:chExt cx="0" cy="0"/>
        </a:xfrm>
      </p:grpSpPr>
      <p:sp>
        <p:nvSpPr>
          <p:cNvPr id="54" name="Google Shape;54;p1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55" name="Google Shape;55;p16"/>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6" name="Google Shape;56;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8">
  <p:cSld name="TITLE_8">
    <p:spTree>
      <p:nvGrpSpPr>
        <p:cNvPr id="57" name="Shape 57"/>
        <p:cNvGrpSpPr/>
        <p:nvPr/>
      </p:nvGrpSpPr>
      <p:grpSpPr>
        <a:xfrm>
          <a:off x="0" y="0"/>
          <a:ext cx="0" cy="0"/>
          <a:chOff x="0" y="0"/>
          <a:chExt cx="0" cy="0"/>
        </a:xfrm>
      </p:grpSpPr>
      <p:sp>
        <p:nvSpPr>
          <p:cNvPr id="58" name="Google Shape;58;p1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59" name="Google Shape;59;p17"/>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0" name="Google Shape;60;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 without header">
  <p:cSld name="TITLE_2">
    <p:spTree>
      <p:nvGrpSpPr>
        <p:cNvPr id="10" name="Shape 10"/>
        <p:cNvGrpSpPr/>
        <p:nvPr/>
      </p:nvGrpSpPr>
      <p:grpSpPr>
        <a:xfrm>
          <a:off x="0" y="0"/>
          <a:ext cx="0" cy="0"/>
          <a:chOff x="0" y="0"/>
          <a:chExt cx="0" cy="0"/>
        </a:xfrm>
      </p:grpSpPr>
      <p:sp>
        <p:nvSpPr>
          <p:cNvPr id="11" name="Google Shape;11;p3"/>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12" name="Google Shape;12;p3"/>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y Master">
  <p:cSld name="TITLE_1">
    <p:bg>
      <p:bgPr>
        <a:solidFill>
          <a:srgbClr val="F3F3F3"/>
        </a:solidFill>
      </p:bgPr>
    </p:bg>
    <p:spTree>
      <p:nvGrpSpPr>
        <p:cNvPr id="13" name="Shape 13"/>
        <p:cNvGrpSpPr/>
        <p:nvPr/>
      </p:nvGrpSpPr>
      <p:grpSpPr>
        <a:xfrm>
          <a:off x="0" y="0"/>
          <a:ext cx="0" cy="0"/>
          <a:chOff x="0" y="0"/>
          <a:chExt cx="0" cy="0"/>
        </a:xfrm>
      </p:grpSpPr>
      <p:sp>
        <p:nvSpPr>
          <p:cNvPr id="14" name="Google Shape;14;p4"/>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15" name="Google Shape;15;p4"/>
          <p:cNvPicPr preferRelativeResize="0"/>
          <p:nvPr/>
        </p:nvPicPr>
        <p:blipFill>
          <a:blip r:embed="rId2">
            <a:alphaModFix/>
          </a:blip>
          <a:stretch>
            <a:fillRect/>
          </a:stretch>
        </p:blipFill>
        <p:spPr>
          <a:xfrm>
            <a:off x="8197738" y="269687"/>
            <a:ext cx="297201" cy="168825"/>
          </a:xfrm>
          <a:prstGeom prst="rect">
            <a:avLst/>
          </a:prstGeom>
          <a:noFill/>
          <a:ln>
            <a:noFill/>
          </a:ln>
        </p:spPr>
      </p:pic>
      <p:sp>
        <p:nvSpPr>
          <p:cNvPr id="16" name="Google Shape;16;p4"/>
          <p:cNvSpPr txBox="1"/>
          <p:nvPr/>
        </p:nvSpPr>
        <p:spPr>
          <a:xfrm>
            <a:off x="649063" y="154275"/>
            <a:ext cx="1497600" cy="3213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900">
                <a:solidFill>
                  <a:srgbClr val="CCCCCC"/>
                </a:solidFill>
                <a:latin typeface="Proxima Nova"/>
                <a:ea typeface="Proxima Nova"/>
                <a:cs typeface="Proxima Nova"/>
                <a:sym typeface="Proxima Nova"/>
              </a:rPr>
              <a:t>Presentation Subject</a:t>
            </a:r>
            <a:endParaRPr sz="900">
              <a:solidFill>
                <a:srgbClr val="CCCCCC"/>
              </a:solidFill>
              <a:latin typeface="Proxima Nova"/>
              <a:ea typeface="Proxima Nova"/>
              <a:cs typeface="Proxima Nova"/>
              <a:sym typeface="Proxima Nov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type="secHead">
  <p:cSld name="SECTION_HEADER">
    <p:bg>
      <p:bgPr>
        <a:solidFill>
          <a:srgbClr val="E23208"/>
        </a:solidFill>
      </p:bgPr>
    </p:bg>
    <p:spTree>
      <p:nvGrpSpPr>
        <p:cNvPr id="17" name="Shape 17"/>
        <p:cNvGrpSpPr/>
        <p:nvPr/>
      </p:nvGrpSpPr>
      <p:grpSpPr>
        <a:xfrm>
          <a:off x="0" y="0"/>
          <a:ext cx="0" cy="0"/>
          <a:chOff x="0" y="0"/>
          <a:chExt cx="0" cy="0"/>
        </a:xfrm>
      </p:grpSpPr>
      <p:sp>
        <p:nvSpPr>
          <p:cNvPr id="18" name="Google Shape;18;p5"/>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19" name="Google Shape;19;p5"/>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cean">
  <p:cSld name="SECTION_HEADER_2">
    <p:bg>
      <p:bgPr>
        <a:solidFill>
          <a:srgbClr val="518C8F"/>
        </a:solidFill>
      </p:bgPr>
    </p:bg>
    <p:spTree>
      <p:nvGrpSpPr>
        <p:cNvPr id="20" name="Shape 20"/>
        <p:cNvGrpSpPr/>
        <p:nvPr/>
      </p:nvGrpSpPr>
      <p:grpSpPr>
        <a:xfrm>
          <a:off x="0" y="0"/>
          <a:ext cx="0" cy="0"/>
          <a:chOff x="0" y="0"/>
          <a:chExt cx="0" cy="0"/>
        </a:xfrm>
      </p:grpSpPr>
      <p:sp>
        <p:nvSpPr>
          <p:cNvPr id="21" name="Google Shape;21;p6"/>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22" name="Google Shape;22;p6"/>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lush">
  <p:cSld name="SECTION_HEADER_1">
    <p:bg>
      <p:bgPr>
        <a:solidFill>
          <a:srgbClr val="E5BBB7"/>
        </a:solidFill>
      </p:bgPr>
    </p:bg>
    <p:spTree>
      <p:nvGrpSpPr>
        <p:cNvPr id="23" name="Shape 23"/>
        <p:cNvGrpSpPr/>
        <p:nvPr/>
      </p:nvGrpSpPr>
      <p:grpSpPr>
        <a:xfrm>
          <a:off x="0" y="0"/>
          <a:ext cx="0" cy="0"/>
          <a:chOff x="0" y="0"/>
          <a:chExt cx="0" cy="0"/>
        </a:xfrm>
      </p:grpSpPr>
      <p:sp>
        <p:nvSpPr>
          <p:cNvPr id="24" name="Google Shape;24;p7"/>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F3F3F3"/>
                </a:solidFill>
                <a:latin typeface="Proxima Nova"/>
                <a:ea typeface="Proxima Nova"/>
                <a:cs typeface="Proxima Nova"/>
                <a:sym typeface="Proxima Nova"/>
              </a:defRPr>
            </a:lvl1pPr>
            <a:lvl2pPr lvl="1" rtl="0" algn="r">
              <a:buNone/>
              <a:defRPr sz="1000">
                <a:solidFill>
                  <a:srgbClr val="F3F3F3"/>
                </a:solidFill>
                <a:latin typeface="Proxima Nova"/>
                <a:ea typeface="Proxima Nova"/>
                <a:cs typeface="Proxima Nova"/>
                <a:sym typeface="Proxima Nova"/>
              </a:defRPr>
            </a:lvl2pPr>
            <a:lvl3pPr lvl="2" rtl="0" algn="r">
              <a:buNone/>
              <a:defRPr sz="1000">
                <a:solidFill>
                  <a:srgbClr val="F3F3F3"/>
                </a:solidFill>
                <a:latin typeface="Proxima Nova"/>
                <a:ea typeface="Proxima Nova"/>
                <a:cs typeface="Proxima Nova"/>
                <a:sym typeface="Proxima Nova"/>
              </a:defRPr>
            </a:lvl3pPr>
            <a:lvl4pPr lvl="3" rtl="0" algn="r">
              <a:buNone/>
              <a:defRPr sz="1000">
                <a:solidFill>
                  <a:srgbClr val="F3F3F3"/>
                </a:solidFill>
                <a:latin typeface="Proxima Nova"/>
                <a:ea typeface="Proxima Nova"/>
                <a:cs typeface="Proxima Nova"/>
                <a:sym typeface="Proxima Nova"/>
              </a:defRPr>
            </a:lvl4pPr>
            <a:lvl5pPr lvl="4" rtl="0" algn="r">
              <a:buNone/>
              <a:defRPr sz="1000">
                <a:solidFill>
                  <a:srgbClr val="F3F3F3"/>
                </a:solidFill>
                <a:latin typeface="Proxima Nova"/>
                <a:ea typeface="Proxima Nova"/>
                <a:cs typeface="Proxima Nova"/>
                <a:sym typeface="Proxima Nova"/>
              </a:defRPr>
            </a:lvl5pPr>
            <a:lvl6pPr lvl="5" rtl="0" algn="r">
              <a:buNone/>
              <a:defRPr sz="1000">
                <a:solidFill>
                  <a:srgbClr val="F3F3F3"/>
                </a:solidFill>
                <a:latin typeface="Proxima Nova"/>
                <a:ea typeface="Proxima Nova"/>
                <a:cs typeface="Proxima Nova"/>
                <a:sym typeface="Proxima Nova"/>
              </a:defRPr>
            </a:lvl6pPr>
            <a:lvl7pPr lvl="6" rtl="0" algn="r">
              <a:buNone/>
              <a:defRPr sz="1000">
                <a:solidFill>
                  <a:srgbClr val="F3F3F3"/>
                </a:solidFill>
                <a:latin typeface="Proxima Nova"/>
                <a:ea typeface="Proxima Nova"/>
                <a:cs typeface="Proxima Nova"/>
                <a:sym typeface="Proxima Nova"/>
              </a:defRPr>
            </a:lvl7pPr>
            <a:lvl8pPr lvl="7" rtl="0" algn="r">
              <a:buNone/>
              <a:defRPr sz="1000">
                <a:solidFill>
                  <a:srgbClr val="F3F3F3"/>
                </a:solidFill>
                <a:latin typeface="Proxima Nova"/>
                <a:ea typeface="Proxima Nova"/>
                <a:cs typeface="Proxima Nova"/>
                <a:sym typeface="Proxima Nova"/>
              </a:defRPr>
            </a:lvl8pPr>
            <a:lvl9pPr lvl="8" rtl="0" algn="r">
              <a:buNone/>
              <a:defRPr sz="1000">
                <a:solidFill>
                  <a:srgbClr val="F3F3F3"/>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25" name="Google Shape;25;p7"/>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y">
  <p:cSld name="SECTION_HEADER_1_1">
    <p:bg>
      <p:bgPr>
        <a:solidFill>
          <a:srgbClr val="BEDFE9"/>
        </a:solidFill>
      </p:bgPr>
    </p:bg>
    <p:spTree>
      <p:nvGrpSpPr>
        <p:cNvPr id="26" name="Shape 26"/>
        <p:cNvGrpSpPr/>
        <p:nvPr/>
      </p:nvGrpSpPr>
      <p:grpSpPr>
        <a:xfrm>
          <a:off x="0" y="0"/>
          <a:ext cx="0" cy="0"/>
          <a:chOff x="0" y="0"/>
          <a:chExt cx="0" cy="0"/>
        </a:xfrm>
      </p:grpSpPr>
      <p:sp>
        <p:nvSpPr>
          <p:cNvPr id="27" name="Google Shape;27;p8"/>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F3F3F3"/>
                </a:solidFill>
                <a:latin typeface="Proxima Nova"/>
                <a:ea typeface="Proxima Nova"/>
                <a:cs typeface="Proxima Nova"/>
                <a:sym typeface="Proxima Nova"/>
              </a:defRPr>
            </a:lvl1pPr>
            <a:lvl2pPr lvl="1" rtl="0" algn="r">
              <a:buNone/>
              <a:defRPr sz="1000">
                <a:solidFill>
                  <a:srgbClr val="F3F3F3"/>
                </a:solidFill>
                <a:latin typeface="Proxima Nova"/>
                <a:ea typeface="Proxima Nova"/>
                <a:cs typeface="Proxima Nova"/>
                <a:sym typeface="Proxima Nova"/>
              </a:defRPr>
            </a:lvl2pPr>
            <a:lvl3pPr lvl="2" rtl="0" algn="r">
              <a:buNone/>
              <a:defRPr sz="1000">
                <a:solidFill>
                  <a:srgbClr val="F3F3F3"/>
                </a:solidFill>
                <a:latin typeface="Proxima Nova"/>
                <a:ea typeface="Proxima Nova"/>
                <a:cs typeface="Proxima Nova"/>
                <a:sym typeface="Proxima Nova"/>
              </a:defRPr>
            </a:lvl3pPr>
            <a:lvl4pPr lvl="3" rtl="0" algn="r">
              <a:buNone/>
              <a:defRPr sz="1000">
                <a:solidFill>
                  <a:srgbClr val="F3F3F3"/>
                </a:solidFill>
                <a:latin typeface="Proxima Nova"/>
                <a:ea typeface="Proxima Nova"/>
                <a:cs typeface="Proxima Nova"/>
                <a:sym typeface="Proxima Nova"/>
              </a:defRPr>
            </a:lvl4pPr>
            <a:lvl5pPr lvl="4" rtl="0" algn="r">
              <a:buNone/>
              <a:defRPr sz="1000">
                <a:solidFill>
                  <a:srgbClr val="F3F3F3"/>
                </a:solidFill>
                <a:latin typeface="Proxima Nova"/>
                <a:ea typeface="Proxima Nova"/>
                <a:cs typeface="Proxima Nova"/>
                <a:sym typeface="Proxima Nova"/>
              </a:defRPr>
            </a:lvl5pPr>
            <a:lvl6pPr lvl="5" rtl="0" algn="r">
              <a:buNone/>
              <a:defRPr sz="1000">
                <a:solidFill>
                  <a:srgbClr val="F3F3F3"/>
                </a:solidFill>
                <a:latin typeface="Proxima Nova"/>
                <a:ea typeface="Proxima Nova"/>
                <a:cs typeface="Proxima Nova"/>
                <a:sym typeface="Proxima Nova"/>
              </a:defRPr>
            </a:lvl6pPr>
            <a:lvl7pPr lvl="6" rtl="0" algn="r">
              <a:buNone/>
              <a:defRPr sz="1000">
                <a:solidFill>
                  <a:srgbClr val="F3F3F3"/>
                </a:solidFill>
                <a:latin typeface="Proxima Nova"/>
                <a:ea typeface="Proxima Nova"/>
                <a:cs typeface="Proxima Nova"/>
                <a:sym typeface="Proxima Nova"/>
              </a:defRPr>
            </a:lvl7pPr>
            <a:lvl8pPr lvl="7" rtl="0" algn="r">
              <a:buNone/>
              <a:defRPr sz="1000">
                <a:solidFill>
                  <a:srgbClr val="F3F3F3"/>
                </a:solidFill>
                <a:latin typeface="Proxima Nova"/>
                <a:ea typeface="Proxima Nova"/>
                <a:cs typeface="Proxima Nova"/>
                <a:sym typeface="Proxima Nova"/>
              </a:defRPr>
            </a:lvl8pPr>
            <a:lvl9pPr lvl="8" rtl="0" algn="r">
              <a:buNone/>
              <a:defRPr sz="1000">
                <a:solidFill>
                  <a:srgbClr val="F3F3F3"/>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28" name="Google Shape;28;p8"/>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mon">
  <p:cSld name="SECTION_HEADER_1_1_2">
    <p:bg>
      <p:bgPr>
        <a:solidFill>
          <a:srgbClr val="F8E500"/>
        </a:solidFill>
      </p:bgPr>
    </p:bg>
    <p:spTree>
      <p:nvGrpSpPr>
        <p:cNvPr id="29" name="Shape 29"/>
        <p:cNvGrpSpPr/>
        <p:nvPr/>
      </p:nvGrpSpPr>
      <p:grpSpPr>
        <a:xfrm>
          <a:off x="0" y="0"/>
          <a:ext cx="0" cy="0"/>
          <a:chOff x="0" y="0"/>
          <a:chExt cx="0" cy="0"/>
        </a:xfrm>
      </p:grpSpPr>
      <p:sp>
        <p:nvSpPr>
          <p:cNvPr id="30" name="Google Shape;30;p9"/>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FFFFFF"/>
                </a:solidFill>
                <a:latin typeface="Proxima Nova"/>
                <a:ea typeface="Proxima Nova"/>
                <a:cs typeface="Proxima Nova"/>
                <a:sym typeface="Proxima Nova"/>
              </a:defRPr>
            </a:lvl1pPr>
            <a:lvl2pPr lvl="1" rtl="0" algn="r">
              <a:buNone/>
              <a:defRPr sz="1000">
                <a:solidFill>
                  <a:srgbClr val="FFFFFF"/>
                </a:solidFill>
                <a:latin typeface="Proxima Nova"/>
                <a:ea typeface="Proxima Nova"/>
                <a:cs typeface="Proxima Nova"/>
                <a:sym typeface="Proxima Nova"/>
              </a:defRPr>
            </a:lvl2pPr>
            <a:lvl3pPr lvl="2" rtl="0" algn="r">
              <a:buNone/>
              <a:defRPr sz="1000">
                <a:solidFill>
                  <a:srgbClr val="FFFFFF"/>
                </a:solidFill>
                <a:latin typeface="Proxima Nova"/>
                <a:ea typeface="Proxima Nova"/>
                <a:cs typeface="Proxima Nova"/>
                <a:sym typeface="Proxima Nova"/>
              </a:defRPr>
            </a:lvl3pPr>
            <a:lvl4pPr lvl="3" rtl="0" algn="r">
              <a:buNone/>
              <a:defRPr sz="1000">
                <a:solidFill>
                  <a:srgbClr val="FFFFFF"/>
                </a:solidFill>
                <a:latin typeface="Proxima Nova"/>
                <a:ea typeface="Proxima Nova"/>
                <a:cs typeface="Proxima Nova"/>
                <a:sym typeface="Proxima Nova"/>
              </a:defRPr>
            </a:lvl4pPr>
            <a:lvl5pPr lvl="4" rtl="0" algn="r">
              <a:buNone/>
              <a:defRPr sz="1000">
                <a:solidFill>
                  <a:srgbClr val="FFFFFF"/>
                </a:solidFill>
                <a:latin typeface="Proxima Nova"/>
                <a:ea typeface="Proxima Nova"/>
                <a:cs typeface="Proxima Nova"/>
                <a:sym typeface="Proxima Nova"/>
              </a:defRPr>
            </a:lvl5pPr>
            <a:lvl6pPr lvl="5" rtl="0" algn="r">
              <a:buNone/>
              <a:defRPr sz="1000">
                <a:solidFill>
                  <a:srgbClr val="FFFFFF"/>
                </a:solidFill>
                <a:latin typeface="Proxima Nova"/>
                <a:ea typeface="Proxima Nova"/>
                <a:cs typeface="Proxima Nova"/>
                <a:sym typeface="Proxima Nova"/>
              </a:defRPr>
            </a:lvl6pPr>
            <a:lvl7pPr lvl="6" rtl="0" algn="r">
              <a:buNone/>
              <a:defRPr sz="1000">
                <a:solidFill>
                  <a:srgbClr val="FFFFFF"/>
                </a:solidFill>
                <a:latin typeface="Proxima Nova"/>
                <a:ea typeface="Proxima Nova"/>
                <a:cs typeface="Proxima Nova"/>
                <a:sym typeface="Proxima Nova"/>
              </a:defRPr>
            </a:lvl7pPr>
            <a:lvl8pPr lvl="7" rtl="0" algn="r">
              <a:buNone/>
              <a:defRPr sz="1000">
                <a:solidFill>
                  <a:srgbClr val="FFFFFF"/>
                </a:solidFill>
                <a:latin typeface="Proxima Nova"/>
                <a:ea typeface="Proxima Nova"/>
                <a:cs typeface="Proxima Nova"/>
                <a:sym typeface="Proxima Nova"/>
              </a:defRPr>
            </a:lvl8pPr>
            <a:lvl9pPr lvl="8" rtl="0" algn="r">
              <a:buNone/>
              <a:defRPr sz="1000">
                <a:solidFill>
                  <a:srgbClr val="FFFFFF"/>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31" name="Google Shape;31;p9"/>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rest">
  <p:cSld name="SECTION_HEADER_1_1_1">
    <p:bg>
      <p:bgPr>
        <a:solidFill>
          <a:srgbClr val="3A5648"/>
        </a:solidFill>
      </p:bgPr>
    </p:bg>
    <p:spTree>
      <p:nvGrpSpPr>
        <p:cNvPr id="32" name="Shape 32"/>
        <p:cNvGrpSpPr/>
        <p:nvPr/>
      </p:nvGrpSpPr>
      <p:grpSpPr>
        <a:xfrm>
          <a:off x="0" y="0"/>
          <a:ext cx="0" cy="0"/>
          <a:chOff x="0" y="0"/>
          <a:chExt cx="0" cy="0"/>
        </a:xfrm>
      </p:grpSpPr>
      <p:sp>
        <p:nvSpPr>
          <p:cNvPr id="33" name="Google Shape;33;p10"/>
          <p:cNvSpPr txBox="1"/>
          <p:nvPr>
            <p:ph idx="12" type="sldNum"/>
          </p:nvPr>
        </p:nvSpPr>
        <p:spPr>
          <a:xfrm>
            <a:off x="7946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rgbClr val="CCCCCC"/>
                </a:solidFill>
                <a:latin typeface="Proxima Nova"/>
                <a:ea typeface="Proxima Nova"/>
                <a:cs typeface="Proxima Nova"/>
                <a:sym typeface="Proxima Nova"/>
              </a:defRPr>
            </a:lvl1pPr>
            <a:lvl2pPr lvl="1" rtl="0" algn="r">
              <a:buNone/>
              <a:defRPr sz="1000">
                <a:solidFill>
                  <a:srgbClr val="CCCCCC"/>
                </a:solidFill>
                <a:latin typeface="Proxima Nova"/>
                <a:ea typeface="Proxima Nova"/>
                <a:cs typeface="Proxima Nova"/>
                <a:sym typeface="Proxima Nova"/>
              </a:defRPr>
            </a:lvl2pPr>
            <a:lvl3pPr lvl="2" rtl="0" algn="r">
              <a:buNone/>
              <a:defRPr sz="1000">
                <a:solidFill>
                  <a:srgbClr val="CCCCCC"/>
                </a:solidFill>
                <a:latin typeface="Proxima Nova"/>
                <a:ea typeface="Proxima Nova"/>
                <a:cs typeface="Proxima Nova"/>
                <a:sym typeface="Proxima Nova"/>
              </a:defRPr>
            </a:lvl3pPr>
            <a:lvl4pPr lvl="3" rtl="0" algn="r">
              <a:buNone/>
              <a:defRPr sz="1000">
                <a:solidFill>
                  <a:srgbClr val="CCCCCC"/>
                </a:solidFill>
                <a:latin typeface="Proxima Nova"/>
                <a:ea typeface="Proxima Nova"/>
                <a:cs typeface="Proxima Nova"/>
                <a:sym typeface="Proxima Nova"/>
              </a:defRPr>
            </a:lvl4pPr>
            <a:lvl5pPr lvl="4" rtl="0" algn="r">
              <a:buNone/>
              <a:defRPr sz="1000">
                <a:solidFill>
                  <a:srgbClr val="CCCCCC"/>
                </a:solidFill>
                <a:latin typeface="Proxima Nova"/>
                <a:ea typeface="Proxima Nova"/>
                <a:cs typeface="Proxima Nova"/>
                <a:sym typeface="Proxima Nova"/>
              </a:defRPr>
            </a:lvl5pPr>
            <a:lvl6pPr lvl="5" rtl="0" algn="r">
              <a:buNone/>
              <a:defRPr sz="1000">
                <a:solidFill>
                  <a:srgbClr val="CCCCCC"/>
                </a:solidFill>
                <a:latin typeface="Proxima Nova"/>
                <a:ea typeface="Proxima Nova"/>
                <a:cs typeface="Proxima Nova"/>
                <a:sym typeface="Proxima Nova"/>
              </a:defRPr>
            </a:lvl6pPr>
            <a:lvl7pPr lvl="6" rtl="0" algn="r">
              <a:buNone/>
              <a:defRPr sz="1000">
                <a:solidFill>
                  <a:srgbClr val="CCCCCC"/>
                </a:solidFill>
                <a:latin typeface="Proxima Nova"/>
                <a:ea typeface="Proxima Nova"/>
                <a:cs typeface="Proxima Nova"/>
                <a:sym typeface="Proxima Nova"/>
              </a:defRPr>
            </a:lvl7pPr>
            <a:lvl8pPr lvl="7" rtl="0" algn="r">
              <a:buNone/>
              <a:defRPr sz="1000">
                <a:solidFill>
                  <a:srgbClr val="CCCCCC"/>
                </a:solidFill>
                <a:latin typeface="Proxima Nova"/>
                <a:ea typeface="Proxima Nova"/>
                <a:cs typeface="Proxima Nova"/>
                <a:sym typeface="Proxima Nova"/>
              </a:defRPr>
            </a:lvl8pPr>
            <a:lvl9pPr lvl="8" rtl="0" algn="r">
              <a:buNone/>
              <a:defRPr sz="1000">
                <a:solidFill>
                  <a:srgbClr val="CCCCCC"/>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34" name="Google Shape;34;p10"/>
          <p:cNvPicPr preferRelativeResize="0"/>
          <p:nvPr/>
        </p:nvPicPr>
        <p:blipFill>
          <a:blip r:embed="rId2">
            <a:alphaModFix/>
          </a:blip>
          <a:stretch>
            <a:fillRect/>
          </a:stretch>
        </p:blipFill>
        <p:spPr>
          <a:xfrm>
            <a:off x="8197738" y="269687"/>
            <a:ext cx="297201" cy="16882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2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hyperlink" Target="http://drive.google.com/file/d/19NWJ02zKI2qMnRWuh5cSI2bTWmyVPTgp/view" TargetMode="Externa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hyperlink" Target="https://docs.google.com/document/u/0/d/1K1Uh_jKFUKqXfQOWyvHCv0HUfSCb3TvE0TFviwGPQM4/edit" TargetMode="External"/><Relationship Id="rId4" Type="http://schemas.openxmlformats.org/officeDocument/2006/relationships/hyperlink" Target="https://docs.google.com/presentation/d/1MbCJFYBKs1R_B2JXPBUwlVvW0pHQrjvMgiGuxJ9ME5M/edit?usp=sharing" TargetMode="External"/><Relationship Id="rId5" Type="http://schemas.openxmlformats.org/officeDocument/2006/relationships/image" Target="../media/image10.png"/><Relationship Id="rId6"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6.png"/><Relationship Id="rId5" Type="http://schemas.openxmlformats.org/officeDocument/2006/relationships/image" Target="../media/image12.png"/><Relationship Id="rId6"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pic>
        <p:nvPicPr>
          <p:cNvPr id="65" name="Google Shape;65;p18"/>
          <p:cNvPicPr preferRelativeResize="0"/>
          <p:nvPr/>
        </p:nvPicPr>
        <p:blipFill>
          <a:blip r:embed="rId3">
            <a:alphaModFix/>
          </a:blip>
          <a:stretch>
            <a:fillRect/>
          </a:stretch>
        </p:blipFill>
        <p:spPr>
          <a:xfrm>
            <a:off x="5727900" y="0"/>
            <a:ext cx="3429015" cy="5143500"/>
          </a:xfrm>
          <a:prstGeom prst="rect">
            <a:avLst/>
          </a:prstGeom>
          <a:noFill/>
          <a:ln>
            <a:noFill/>
          </a:ln>
        </p:spPr>
      </p:pic>
      <p:sp>
        <p:nvSpPr>
          <p:cNvPr id="66" name="Google Shape;66;p18"/>
          <p:cNvSpPr txBox="1"/>
          <p:nvPr/>
        </p:nvSpPr>
        <p:spPr>
          <a:xfrm>
            <a:off x="686000" y="3212725"/>
            <a:ext cx="7336500" cy="39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Proxima Nova Semibold"/>
                <a:ea typeface="Proxima Nova Semibold"/>
                <a:cs typeface="Proxima Nova Semibold"/>
                <a:sym typeface="Proxima Nova Semibold"/>
              </a:rPr>
              <a:t>RESEARCH REPORT | AUGUST 2025| KELLY PETERSON</a:t>
            </a:r>
            <a:endParaRPr sz="1200">
              <a:solidFill>
                <a:schemeClr val="dk1"/>
              </a:solidFill>
              <a:latin typeface="Proxima Nova Semibold"/>
              <a:ea typeface="Proxima Nova Semibold"/>
              <a:cs typeface="Proxima Nova Semibold"/>
              <a:sym typeface="Proxima Nova Semibold"/>
            </a:endParaRPr>
          </a:p>
        </p:txBody>
      </p:sp>
      <p:pic>
        <p:nvPicPr>
          <p:cNvPr id="67" name="Google Shape;67;p18"/>
          <p:cNvPicPr preferRelativeResize="0"/>
          <p:nvPr/>
        </p:nvPicPr>
        <p:blipFill>
          <a:blip r:embed="rId4">
            <a:alphaModFix/>
          </a:blip>
          <a:stretch>
            <a:fillRect/>
          </a:stretch>
        </p:blipFill>
        <p:spPr>
          <a:xfrm>
            <a:off x="8654951" y="193487"/>
            <a:ext cx="297201" cy="168825"/>
          </a:xfrm>
          <a:prstGeom prst="rect">
            <a:avLst/>
          </a:prstGeom>
          <a:noFill/>
          <a:ln>
            <a:noFill/>
          </a:ln>
        </p:spPr>
      </p:pic>
      <p:sp>
        <p:nvSpPr>
          <p:cNvPr id="68" name="Google Shape;68;p18"/>
          <p:cNvSpPr txBox="1"/>
          <p:nvPr/>
        </p:nvSpPr>
        <p:spPr>
          <a:xfrm>
            <a:off x="556500" y="978125"/>
            <a:ext cx="4613700" cy="13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400">
                <a:solidFill>
                  <a:schemeClr val="dk1"/>
                </a:solidFill>
                <a:latin typeface="Proxima Nova"/>
                <a:ea typeface="Proxima Nova"/>
                <a:cs typeface="Proxima Nova"/>
                <a:sym typeface="Proxima Nova"/>
              </a:rPr>
              <a:t>Points Based Loyalty</a:t>
            </a:r>
            <a:endParaRPr b="1" sz="26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2500">
                <a:solidFill>
                  <a:schemeClr val="dk1"/>
                </a:solidFill>
                <a:latin typeface="Proxima Nova"/>
                <a:ea typeface="Proxima Nova"/>
                <a:cs typeface="Proxima Nova"/>
                <a:sym typeface="Proxima Nova"/>
              </a:rPr>
              <a:t>Concept Tests</a:t>
            </a:r>
            <a:endParaRPr sz="2500">
              <a:solidFill>
                <a:schemeClr val="dk1"/>
              </a:solidFill>
              <a:latin typeface="Proxima Nova"/>
              <a:ea typeface="Proxima Nova"/>
              <a:cs typeface="Proxima Nova"/>
              <a:sym typeface="Proxima Nova"/>
            </a:endParaRPr>
          </a:p>
        </p:txBody>
      </p:sp>
      <p:sp>
        <p:nvSpPr>
          <p:cNvPr id="69" name="Google Shape;69;p18"/>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7"/>
          <p:cNvSpPr/>
          <p:nvPr/>
        </p:nvSpPr>
        <p:spPr>
          <a:xfrm>
            <a:off x="0" y="0"/>
            <a:ext cx="3495600" cy="5143500"/>
          </a:xfrm>
          <a:prstGeom prst="rect">
            <a:avLst/>
          </a:prstGeom>
          <a:solidFill>
            <a:srgbClr val="17A3A9">
              <a:alpha val="32910"/>
            </a:srgbClr>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100">
              <a:solidFill>
                <a:schemeClr val="dk1"/>
              </a:solidFill>
              <a:latin typeface="Proxima Nova"/>
              <a:ea typeface="Proxima Nova"/>
              <a:cs typeface="Proxima Nova"/>
              <a:sym typeface="Proxima Nova"/>
            </a:endParaRPr>
          </a:p>
        </p:txBody>
      </p:sp>
      <p:sp>
        <p:nvSpPr>
          <p:cNvPr id="166" name="Google Shape;166;p27"/>
          <p:cNvSpPr txBox="1"/>
          <p:nvPr/>
        </p:nvSpPr>
        <p:spPr>
          <a:xfrm>
            <a:off x="3567375" y="75700"/>
            <a:ext cx="5378100" cy="8037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 sz="2000">
                <a:solidFill>
                  <a:schemeClr val="dk1"/>
                </a:solidFill>
                <a:latin typeface="Proxima Nova"/>
                <a:ea typeface="Proxima Nova"/>
                <a:cs typeface="Proxima Nova"/>
                <a:sym typeface="Proxima Nova"/>
              </a:rPr>
              <a:t>Seeing a reward on the homepage is exciting and likely to lead to conversion at that Mx</a:t>
            </a:r>
            <a:endParaRPr sz="2200">
              <a:solidFill>
                <a:schemeClr val="dk1"/>
              </a:solidFill>
              <a:latin typeface="Proxima Nova Semibold"/>
              <a:ea typeface="Proxima Nova Semibold"/>
              <a:cs typeface="Proxima Nova Semibold"/>
              <a:sym typeface="Proxima Nova Semibold"/>
            </a:endParaRPr>
          </a:p>
          <a:p>
            <a:pPr indent="0" lvl="0" marL="0" rtl="0" algn="l">
              <a:lnSpc>
                <a:spcPct val="115000"/>
              </a:lnSpc>
              <a:spcBef>
                <a:spcPts val="1200"/>
              </a:spcBef>
              <a:spcAft>
                <a:spcPts val="1200"/>
              </a:spcAft>
              <a:buNone/>
            </a:pPr>
            <a:r>
              <a:t/>
            </a:r>
            <a:endParaRPr sz="1800">
              <a:solidFill>
                <a:schemeClr val="dk1"/>
              </a:solidFill>
              <a:latin typeface="Proxima Nova"/>
              <a:ea typeface="Proxima Nova"/>
              <a:cs typeface="Proxima Nova"/>
              <a:sym typeface="Proxima Nova"/>
            </a:endParaRPr>
          </a:p>
        </p:txBody>
      </p:sp>
      <p:sp>
        <p:nvSpPr>
          <p:cNvPr id="167" name="Google Shape;167;p27"/>
          <p:cNvSpPr txBox="1"/>
          <p:nvPr/>
        </p:nvSpPr>
        <p:spPr>
          <a:xfrm>
            <a:off x="554850" y="2228675"/>
            <a:ext cx="2339700" cy="11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168" name="Google Shape;168;p27"/>
          <p:cNvPicPr preferRelativeResize="0"/>
          <p:nvPr/>
        </p:nvPicPr>
        <p:blipFill>
          <a:blip r:embed="rId3">
            <a:alphaModFix/>
          </a:blip>
          <a:stretch>
            <a:fillRect/>
          </a:stretch>
        </p:blipFill>
        <p:spPr>
          <a:xfrm>
            <a:off x="777751" y="483213"/>
            <a:ext cx="1940099" cy="4177075"/>
          </a:xfrm>
          <a:prstGeom prst="rect">
            <a:avLst/>
          </a:prstGeom>
          <a:noFill/>
          <a:ln>
            <a:noFill/>
          </a:ln>
        </p:spPr>
      </p:pic>
      <p:sp>
        <p:nvSpPr>
          <p:cNvPr id="169" name="Google Shape;169;p27"/>
          <p:cNvSpPr txBox="1"/>
          <p:nvPr/>
        </p:nvSpPr>
        <p:spPr>
          <a:xfrm>
            <a:off x="3899800" y="1128150"/>
            <a:ext cx="4566000" cy="30027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Proxima Nova"/>
              <a:buChar char="●"/>
            </a:pPr>
            <a:r>
              <a:rPr lang="en" sz="1300">
                <a:latin typeface="Proxima Nova"/>
                <a:ea typeface="Proxima Nova"/>
                <a:cs typeface="Proxima Nova"/>
                <a:sym typeface="Proxima Nova"/>
              </a:rPr>
              <a:t>All Cx indicated they would </a:t>
            </a:r>
            <a:r>
              <a:rPr b="1" lang="en" sz="1300">
                <a:latin typeface="Proxima Nova"/>
                <a:ea typeface="Proxima Nova"/>
                <a:cs typeface="Proxima Nova"/>
                <a:sym typeface="Proxima Nova"/>
              </a:rPr>
              <a:t>likely visit the store page</a:t>
            </a:r>
            <a:r>
              <a:rPr lang="en" sz="1300">
                <a:latin typeface="Proxima Nova"/>
                <a:ea typeface="Proxima Nova"/>
                <a:cs typeface="Proxima Nova"/>
                <a:sym typeface="Proxima Nova"/>
              </a:rPr>
              <a:t> and were </a:t>
            </a:r>
            <a:r>
              <a:rPr b="1" lang="en" sz="1300">
                <a:latin typeface="Proxima Nova"/>
                <a:ea typeface="Proxima Nova"/>
                <a:cs typeface="Proxima Nova"/>
                <a:sym typeface="Proxima Nova"/>
              </a:rPr>
              <a:t>likely to place an order </a:t>
            </a:r>
            <a:endParaRPr sz="1300">
              <a:latin typeface="Proxima Nova"/>
              <a:ea typeface="Proxima Nova"/>
              <a:cs typeface="Proxima Nova"/>
              <a:sym typeface="Proxima Nova"/>
            </a:endParaRPr>
          </a:p>
          <a:p>
            <a:pPr indent="-311150" lvl="0" marL="457200" rtl="0" algn="l">
              <a:lnSpc>
                <a:spcPct val="115000"/>
              </a:lnSpc>
              <a:spcBef>
                <a:spcPts val="1000"/>
              </a:spcBef>
              <a:spcAft>
                <a:spcPts val="0"/>
              </a:spcAft>
              <a:buSzPts val="1300"/>
              <a:buChar char="●"/>
            </a:pPr>
            <a:r>
              <a:rPr lang="en" sz="1300">
                <a:latin typeface="Proxima Nova"/>
                <a:ea typeface="Proxima Nova"/>
                <a:cs typeface="Proxima Nova"/>
                <a:sym typeface="Proxima Nova"/>
              </a:rPr>
              <a:t>Two Cx noted they would be a little </a:t>
            </a:r>
            <a:r>
              <a:rPr b="1" lang="en" sz="1300">
                <a:latin typeface="Proxima Nova"/>
                <a:ea typeface="Proxima Nova"/>
                <a:cs typeface="Proxima Nova"/>
                <a:sym typeface="Proxima Nova"/>
              </a:rPr>
              <a:t>confused how they got points </a:t>
            </a:r>
            <a:r>
              <a:rPr lang="en" sz="1300">
                <a:latin typeface="Proxima Nova"/>
                <a:ea typeface="Proxima Nova"/>
                <a:cs typeface="Proxima Nova"/>
                <a:sym typeface="Proxima Nova"/>
              </a:rPr>
              <a:t>and would be </a:t>
            </a:r>
            <a:r>
              <a:rPr b="1" lang="en" sz="1300">
                <a:latin typeface="Proxima Nova"/>
                <a:ea typeface="Proxima Nova"/>
                <a:cs typeface="Proxima Nova"/>
                <a:sym typeface="Proxima Nova"/>
              </a:rPr>
              <a:t>skeptical that they had to do something extra</a:t>
            </a:r>
            <a:r>
              <a:rPr lang="en" sz="1300">
                <a:latin typeface="Proxima Nova"/>
                <a:ea typeface="Proxima Nova"/>
                <a:cs typeface="Proxima Nova"/>
                <a:sym typeface="Proxima Nova"/>
              </a:rPr>
              <a:t> to get the reward</a:t>
            </a:r>
            <a:endParaRPr b="1" sz="1300">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a:latin typeface="Proxima Nova"/>
              <a:ea typeface="Proxima Nova"/>
              <a:cs typeface="Proxima Nova"/>
              <a:sym typeface="Proxima Nova"/>
            </a:endParaRPr>
          </a:p>
          <a:p>
            <a:pPr indent="0" lvl="0" marL="0" rtl="0" algn="l">
              <a:lnSpc>
                <a:spcPct val="115000"/>
              </a:lnSpc>
              <a:spcBef>
                <a:spcPts val="1200"/>
              </a:spcBef>
              <a:spcAft>
                <a:spcPts val="1200"/>
              </a:spcAft>
              <a:buNone/>
            </a:pPr>
            <a:r>
              <a:t/>
            </a:r>
            <a:endParaRPr>
              <a:latin typeface="Proxima Nova"/>
              <a:ea typeface="Proxima Nova"/>
              <a:cs typeface="Proxima Nova"/>
              <a:sym typeface="Proxima Nova"/>
            </a:endParaRPr>
          </a:p>
        </p:txBody>
      </p:sp>
      <p:sp>
        <p:nvSpPr>
          <p:cNvPr id="170" name="Google Shape;170;p27"/>
          <p:cNvSpPr txBox="1"/>
          <p:nvPr/>
        </p:nvSpPr>
        <p:spPr>
          <a:xfrm>
            <a:off x="3859150" y="4213225"/>
            <a:ext cx="4566000" cy="6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E23208"/>
                </a:solidFill>
                <a:latin typeface="Proxima Nova"/>
                <a:ea typeface="Proxima Nova"/>
                <a:cs typeface="Proxima Nova"/>
                <a:sym typeface="Proxima Nova"/>
              </a:rPr>
              <a:t>Research Recommends: </a:t>
            </a:r>
            <a:r>
              <a:rPr lang="en" sz="1100">
                <a:solidFill>
                  <a:srgbClr val="E23208"/>
                </a:solidFill>
                <a:latin typeface="Proxima Nova"/>
                <a:ea typeface="Proxima Nova"/>
                <a:cs typeface="Proxima Nova"/>
                <a:sym typeface="Proxima Nova"/>
              </a:rPr>
              <a:t>Experimenting with this with existing store rewards program to see impact on awareness and conversion.</a:t>
            </a:r>
            <a:endParaRPr>
              <a:solidFill>
                <a:srgbClr val="E23208"/>
              </a:solidFill>
              <a:latin typeface="Proxima Nova"/>
              <a:ea typeface="Proxima Nova"/>
              <a:cs typeface="Proxima Nova"/>
              <a:sym typeface="Proxima Nova"/>
            </a:endParaRPr>
          </a:p>
        </p:txBody>
      </p:sp>
      <p:sp>
        <p:nvSpPr>
          <p:cNvPr id="171" name="Google Shape;171;p27"/>
          <p:cNvSpPr txBox="1"/>
          <p:nvPr/>
        </p:nvSpPr>
        <p:spPr>
          <a:xfrm>
            <a:off x="76200" y="63325"/>
            <a:ext cx="30000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Proxima Nova Semibold"/>
                <a:ea typeface="Proxima Nova Semibold"/>
                <a:cs typeface="Proxima Nova Semibold"/>
                <a:sym typeface="Proxima Nova Semibold"/>
              </a:rPr>
              <a:t>1. Introducing Loyalty</a:t>
            </a:r>
            <a:endParaRPr sz="12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8"/>
          <p:cNvSpPr/>
          <p:nvPr/>
        </p:nvSpPr>
        <p:spPr>
          <a:xfrm>
            <a:off x="0" y="0"/>
            <a:ext cx="3495600" cy="5143500"/>
          </a:xfrm>
          <a:prstGeom prst="rect">
            <a:avLst/>
          </a:prstGeom>
          <a:solidFill>
            <a:srgbClr val="17A3A9">
              <a:alpha val="32910"/>
            </a:srgbClr>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100">
              <a:solidFill>
                <a:schemeClr val="dk1"/>
              </a:solidFill>
              <a:latin typeface="Proxima Nova"/>
              <a:ea typeface="Proxima Nova"/>
              <a:cs typeface="Proxima Nova"/>
              <a:sym typeface="Proxima Nova"/>
            </a:endParaRPr>
          </a:p>
        </p:txBody>
      </p:sp>
      <p:sp>
        <p:nvSpPr>
          <p:cNvPr id="177" name="Google Shape;177;p28"/>
          <p:cNvSpPr txBox="1"/>
          <p:nvPr/>
        </p:nvSpPr>
        <p:spPr>
          <a:xfrm>
            <a:off x="3567375" y="75700"/>
            <a:ext cx="5378100" cy="8037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 sz="2000">
                <a:solidFill>
                  <a:schemeClr val="dk1"/>
                </a:solidFill>
                <a:latin typeface="Proxima Nova"/>
                <a:ea typeface="Proxima Nova"/>
                <a:cs typeface="Proxima Nova"/>
                <a:sym typeface="Proxima Nova"/>
              </a:rPr>
              <a:t>Store page popup is helpful, but needs to be simplified and clarified</a:t>
            </a:r>
            <a:endParaRPr sz="2200">
              <a:solidFill>
                <a:schemeClr val="dk1"/>
              </a:solidFill>
              <a:latin typeface="Proxima Nova Semibold"/>
              <a:ea typeface="Proxima Nova Semibold"/>
              <a:cs typeface="Proxima Nova Semibold"/>
              <a:sym typeface="Proxima Nova Semibold"/>
            </a:endParaRPr>
          </a:p>
          <a:p>
            <a:pPr indent="0" lvl="0" marL="0" rtl="0" algn="l">
              <a:lnSpc>
                <a:spcPct val="115000"/>
              </a:lnSpc>
              <a:spcBef>
                <a:spcPts val="1200"/>
              </a:spcBef>
              <a:spcAft>
                <a:spcPts val="1200"/>
              </a:spcAft>
              <a:buNone/>
            </a:pPr>
            <a:r>
              <a:t/>
            </a:r>
            <a:endParaRPr sz="1800">
              <a:solidFill>
                <a:schemeClr val="dk1"/>
              </a:solidFill>
              <a:latin typeface="Proxima Nova"/>
              <a:ea typeface="Proxima Nova"/>
              <a:cs typeface="Proxima Nova"/>
              <a:sym typeface="Proxima Nova"/>
            </a:endParaRPr>
          </a:p>
        </p:txBody>
      </p:sp>
      <p:sp>
        <p:nvSpPr>
          <p:cNvPr id="178" name="Google Shape;178;p28"/>
          <p:cNvSpPr txBox="1"/>
          <p:nvPr/>
        </p:nvSpPr>
        <p:spPr>
          <a:xfrm>
            <a:off x="554850" y="2228675"/>
            <a:ext cx="2339700" cy="11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179" name="Google Shape;179;p28"/>
          <p:cNvPicPr preferRelativeResize="0"/>
          <p:nvPr/>
        </p:nvPicPr>
        <p:blipFill>
          <a:blip r:embed="rId3">
            <a:alphaModFix/>
          </a:blip>
          <a:stretch>
            <a:fillRect/>
          </a:stretch>
        </p:blipFill>
        <p:spPr>
          <a:xfrm>
            <a:off x="863899" y="456800"/>
            <a:ext cx="2058849" cy="4458099"/>
          </a:xfrm>
          <a:prstGeom prst="rect">
            <a:avLst/>
          </a:prstGeom>
          <a:noFill/>
          <a:ln>
            <a:noFill/>
          </a:ln>
        </p:spPr>
      </p:pic>
      <p:sp>
        <p:nvSpPr>
          <p:cNvPr id="180" name="Google Shape;180;p28"/>
          <p:cNvSpPr txBox="1"/>
          <p:nvPr/>
        </p:nvSpPr>
        <p:spPr>
          <a:xfrm>
            <a:off x="3836375" y="969625"/>
            <a:ext cx="4566000" cy="30027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Proxima Nova"/>
              <a:buChar char="●"/>
            </a:pPr>
            <a:r>
              <a:rPr lang="en" sz="1200">
                <a:latin typeface="Proxima Nova"/>
                <a:ea typeface="Proxima Nova"/>
                <a:cs typeface="Proxima Nova"/>
                <a:sym typeface="Proxima Nova"/>
              </a:rPr>
              <a:t>This page was </a:t>
            </a:r>
            <a:r>
              <a:rPr b="1" lang="en" sz="1200">
                <a:latin typeface="Proxima Nova"/>
                <a:ea typeface="Proxima Nova"/>
                <a:cs typeface="Proxima Nova"/>
                <a:sym typeface="Proxima Nova"/>
              </a:rPr>
              <a:t>critical to help Cx understand</a:t>
            </a:r>
            <a:r>
              <a:rPr lang="en" sz="1200">
                <a:latin typeface="Proxima Nova"/>
                <a:ea typeface="Proxima Nova"/>
                <a:cs typeface="Proxima Nova"/>
                <a:sym typeface="Proxima Nova"/>
              </a:rPr>
              <a:t> that it was store based loyalty vs. DoorDash loyalty</a:t>
            </a:r>
            <a:endParaRPr b="1" sz="1200">
              <a:latin typeface="Proxima Nova"/>
              <a:ea typeface="Proxima Nova"/>
              <a:cs typeface="Proxima Nova"/>
              <a:sym typeface="Proxima Nova"/>
            </a:endParaRPr>
          </a:p>
          <a:p>
            <a:pPr indent="-311150" lvl="0" marL="457200" rtl="0" algn="l">
              <a:spcBef>
                <a:spcPts val="1000"/>
              </a:spcBef>
              <a:spcAft>
                <a:spcPts val="0"/>
              </a:spcAft>
              <a:buSzPts val="1300"/>
              <a:buFont typeface="Proxima Nova"/>
              <a:buChar char="●"/>
            </a:pPr>
            <a:r>
              <a:rPr lang="en" sz="1200">
                <a:latin typeface="Proxima Nova"/>
                <a:ea typeface="Proxima Nova"/>
                <a:cs typeface="Proxima Nova"/>
                <a:sym typeface="Proxima Nova"/>
              </a:rPr>
              <a:t>Cx </a:t>
            </a:r>
            <a:r>
              <a:rPr b="1" lang="en" sz="1200">
                <a:latin typeface="Proxima Nova"/>
                <a:ea typeface="Proxima Nova"/>
                <a:cs typeface="Proxima Nova"/>
                <a:sym typeface="Proxima Nova"/>
              </a:rPr>
              <a:t>did not understand delivery and in-store</a:t>
            </a:r>
            <a:r>
              <a:rPr lang="en" sz="1200">
                <a:latin typeface="Proxima Nova"/>
                <a:ea typeface="Proxima Nova"/>
                <a:cs typeface="Proxima Nova"/>
                <a:sym typeface="Proxima Nova"/>
              </a:rPr>
              <a:t>; e.g. is it pickup or the stores loyalty program?</a:t>
            </a:r>
            <a:endParaRPr sz="1200">
              <a:latin typeface="Proxima Nova"/>
              <a:ea typeface="Proxima Nova"/>
              <a:cs typeface="Proxima Nova"/>
              <a:sym typeface="Proxima Nova"/>
            </a:endParaRPr>
          </a:p>
          <a:p>
            <a:pPr indent="-304800" lvl="0" marL="457200" rtl="0" algn="l">
              <a:lnSpc>
                <a:spcPct val="115000"/>
              </a:lnSpc>
              <a:spcBef>
                <a:spcPts val="1000"/>
              </a:spcBef>
              <a:spcAft>
                <a:spcPts val="0"/>
              </a:spcAft>
              <a:buSzPts val="1200"/>
              <a:buFont typeface="Proxima Nova"/>
              <a:buChar char="●"/>
            </a:pPr>
            <a:r>
              <a:rPr lang="en" sz="1200">
                <a:latin typeface="Proxima Nova"/>
                <a:ea typeface="Proxima Nova"/>
                <a:cs typeface="Proxima Nova"/>
                <a:sym typeface="Proxima Nova"/>
              </a:rPr>
              <a:t>Cx felt we should </a:t>
            </a:r>
            <a:r>
              <a:rPr b="1" lang="en" sz="1200">
                <a:latin typeface="Proxima Nova"/>
                <a:ea typeface="Proxima Nova"/>
                <a:cs typeface="Proxima Nova"/>
                <a:sym typeface="Proxima Nova"/>
              </a:rPr>
              <a:t>really highlight the “free” part </a:t>
            </a:r>
            <a:r>
              <a:rPr lang="en" sz="1200">
                <a:latin typeface="Proxima Nova"/>
                <a:ea typeface="Proxima Nova"/>
                <a:cs typeface="Proxima Nova"/>
                <a:sym typeface="Proxima Nova"/>
              </a:rPr>
              <a:t>more</a:t>
            </a:r>
            <a:endParaRPr sz="1200">
              <a:latin typeface="Proxima Nova"/>
              <a:ea typeface="Proxima Nova"/>
              <a:cs typeface="Proxima Nova"/>
              <a:sym typeface="Proxima Nova"/>
            </a:endParaRPr>
          </a:p>
          <a:p>
            <a:pPr indent="-304800" lvl="0" marL="457200" rtl="0" algn="l">
              <a:lnSpc>
                <a:spcPct val="115000"/>
              </a:lnSpc>
              <a:spcBef>
                <a:spcPts val="1200"/>
              </a:spcBef>
              <a:spcAft>
                <a:spcPts val="0"/>
              </a:spcAft>
              <a:buSzPts val="1200"/>
              <a:buFont typeface="Proxima Nova"/>
              <a:buChar char="●"/>
            </a:pPr>
            <a:r>
              <a:rPr lang="en" sz="1200">
                <a:latin typeface="Proxima Nova"/>
                <a:ea typeface="Proxima Nova"/>
                <a:cs typeface="Proxima Nova"/>
                <a:sym typeface="Proxima Nova"/>
              </a:rPr>
              <a:t>Half of Cx </a:t>
            </a:r>
            <a:r>
              <a:rPr b="1" lang="en" sz="1200">
                <a:latin typeface="Proxima Nova"/>
                <a:ea typeface="Proxima Nova"/>
                <a:cs typeface="Proxima Nova"/>
                <a:sym typeface="Proxima Nova"/>
              </a:rPr>
              <a:t>expected to have to fill out a form to join the loyalty program</a:t>
            </a:r>
            <a:r>
              <a:rPr lang="en" sz="1200">
                <a:latin typeface="Proxima Nova"/>
                <a:ea typeface="Proxima Nova"/>
                <a:cs typeface="Proxima Nova"/>
                <a:sym typeface="Proxima Nova"/>
              </a:rPr>
              <a:t>, for many this might deter them from joining</a:t>
            </a:r>
            <a:endParaRPr sz="1200">
              <a:latin typeface="Proxima Nova"/>
              <a:ea typeface="Proxima Nova"/>
              <a:cs typeface="Proxima Nova"/>
              <a:sym typeface="Proxima Nova"/>
            </a:endParaRPr>
          </a:p>
          <a:p>
            <a:pPr indent="-304800" lvl="0" marL="457200" rtl="0" algn="l">
              <a:lnSpc>
                <a:spcPct val="115000"/>
              </a:lnSpc>
              <a:spcBef>
                <a:spcPts val="1200"/>
              </a:spcBef>
              <a:spcAft>
                <a:spcPts val="0"/>
              </a:spcAft>
              <a:buSzPts val="1200"/>
              <a:buFont typeface="Proxima Nova"/>
              <a:buChar char="●"/>
            </a:pPr>
            <a:r>
              <a:rPr lang="en" sz="1200">
                <a:latin typeface="Proxima Nova"/>
                <a:ea typeface="Proxima Nova"/>
                <a:cs typeface="Proxima Nova"/>
                <a:sym typeface="Proxima Nova"/>
              </a:rPr>
              <a:t>Some Cx felt there is </a:t>
            </a:r>
            <a:r>
              <a:rPr b="1" lang="en" sz="1200">
                <a:latin typeface="Proxima Nova"/>
                <a:ea typeface="Proxima Nova"/>
                <a:cs typeface="Proxima Nova"/>
                <a:sym typeface="Proxima Nova"/>
              </a:rPr>
              <a:t>too much text</a:t>
            </a:r>
            <a:r>
              <a:rPr lang="en" sz="1200">
                <a:latin typeface="Proxima Nova"/>
                <a:ea typeface="Proxima Nova"/>
                <a:cs typeface="Proxima Nova"/>
                <a:sym typeface="Proxima Nova"/>
              </a:rPr>
              <a:t> and they are unlikely to read</a:t>
            </a:r>
            <a:endParaRPr sz="1200">
              <a:latin typeface="Proxima Nova"/>
              <a:ea typeface="Proxima Nova"/>
              <a:cs typeface="Proxima Nova"/>
              <a:sym typeface="Proxima Nova"/>
            </a:endParaRPr>
          </a:p>
          <a:p>
            <a:pPr indent="-304800" lvl="0" marL="457200" rtl="0" algn="l">
              <a:lnSpc>
                <a:spcPct val="115000"/>
              </a:lnSpc>
              <a:spcBef>
                <a:spcPts val="1200"/>
              </a:spcBef>
              <a:spcAft>
                <a:spcPts val="0"/>
              </a:spcAft>
              <a:buSzPts val="1200"/>
              <a:buFont typeface="Proxima Nova"/>
              <a:buChar char="●"/>
            </a:pPr>
            <a:r>
              <a:rPr lang="en" sz="1200">
                <a:latin typeface="Proxima Nova"/>
                <a:ea typeface="Proxima Nova"/>
                <a:cs typeface="Proxima Nova"/>
                <a:sym typeface="Proxima Nova"/>
              </a:rPr>
              <a:t>Some Cx felt they</a:t>
            </a:r>
            <a:r>
              <a:rPr b="1" lang="en" sz="1200">
                <a:latin typeface="Proxima Nova"/>
                <a:ea typeface="Proxima Nova"/>
                <a:cs typeface="Proxima Nova"/>
                <a:sym typeface="Proxima Nova"/>
              </a:rPr>
              <a:t> need to know the available rewards </a:t>
            </a:r>
            <a:r>
              <a:rPr lang="en" sz="1200">
                <a:latin typeface="Proxima Nova"/>
                <a:ea typeface="Proxima Nova"/>
                <a:cs typeface="Proxima Nova"/>
                <a:sym typeface="Proxima Nova"/>
              </a:rPr>
              <a:t>to feel motivated to join</a:t>
            </a:r>
            <a:endParaRPr sz="1200">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1300">
              <a:latin typeface="Proxima Nova"/>
              <a:ea typeface="Proxima Nova"/>
              <a:cs typeface="Proxima Nova"/>
              <a:sym typeface="Proxima Nova"/>
            </a:endParaRPr>
          </a:p>
          <a:p>
            <a:pPr indent="0" lvl="0" marL="0" rtl="0" algn="l">
              <a:lnSpc>
                <a:spcPct val="115000"/>
              </a:lnSpc>
              <a:spcBef>
                <a:spcPts val="1200"/>
              </a:spcBef>
              <a:spcAft>
                <a:spcPts val="1200"/>
              </a:spcAft>
              <a:buNone/>
            </a:pPr>
            <a:r>
              <a:t/>
            </a:r>
            <a:endParaRPr sz="1300">
              <a:latin typeface="Proxima Nova"/>
              <a:ea typeface="Proxima Nova"/>
              <a:cs typeface="Proxima Nova"/>
              <a:sym typeface="Proxima Nova"/>
            </a:endParaRPr>
          </a:p>
        </p:txBody>
      </p:sp>
      <p:sp>
        <p:nvSpPr>
          <p:cNvPr id="181" name="Google Shape;181;p28"/>
          <p:cNvSpPr txBox="1"/>
          <p:nvPr/>
        </p:nvSpPr>
        <p:spPr>
          <a:xfrm>
            <a:off x="4062200" y="4378200"/>
            <a:ext cx="4566000" cy="6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E23208"/>
                </a:solidFill>
                <a:latin typeface="Proxima Nova"/>
                <a:ea typeface="Proxima Nova"/>
                <a:cs typeface="Proxima Nova"/>
                <a:sym typeface="Proxima Nova"/>
              </a:rPr>
              <a:t>Research Recommends: </a:t>
            </a:r>
            <a:r>
              <a:rPr lang="en" sz="1100">
                <a:solidFill>
                  <a:srgbClr val="E23208"/>
                </a:solidFill>
                <a:latin typeface="Proxima Nova"/>
                <a:ea typeface="Proxima Nova"/>
                <a:cs typeface="Proxima Nova"/>
                <a:sym typeface="Proxima Nova"/>
              </a:rPr>
              <a:t>Work closely with content to clarify and simplify.  Make sure to highlight free, no added information and potential rewards.</a:t>
            </a:r>
            <a:endParaRPr>
              <a:solidFill>
                <a:srgbClr val="E23208"/>
              </a:solidFill>
              <a:latin typeface="Proxima Nova"/>
              <a:ea typeface="Proxima Nova"/>
              <a:cs typeface="Proxima Nova"/>
              <a:sym typeface="Proxima Nova"/>
            </a:endParaRPr>
          </a:p>
        </p:txBody>
      </p:sp>
      <p:sp>
        <p:nvSpPr>
          <p:cNvPr id="182" name="Google Shape;182;p28"/>
          <p:cNvSpPr txBox="1"/>
          <p:nvPr/>
        </p:nvSpPr>
        <p:spPr>
          <a:xfrm>
            <a:off x="76200" y="63325"/>
            <a:ext cx="30000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Proxima Nova Semibold"/>
                <a:ea typeface="Proxima Nova Semibold"/>
                <a:cs typeface="Proxima Nova Semibold"/>
                <a:sym typeface="Proxima Nova Semibold"/>
              </a:rPr>
              <a:t>1. Introducing Loyalty</a:t>
            </a:r>
            <a:endParaRPr sz="12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9"/>
          <p:cNvSpPr/>
          <p:nvPr/>
        </p:nvSpPr>
        <p:spPr>
          <a:xfrm>
            <a:off x="0" y="0"/>
            <a:ext cx="9144000" cy="1266300"/>
          </a:xfrm>
          <a:prstGeom prst="rect">
            <a:avLst/>
          </a:prstGeom>
          <a:solidFill>
            <a:srgbClr val="17A3A9">
              <a:alpha val="329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8" name="Google Shape;188;p29"/>
          <p:cNvSpPr txBox="1"/>
          <p:nvPr/>
        </p:nvSpPr>
        <p:spPr>
          <a:xfrm>
            <a:off x="242875" y="265050"/>
            <a:ext cx="8258400" cy="100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b="1" lang="en" sz="2000">
                <a:solidFill>
                  <a:schemeClr val="dk1"/>
                </a:solidFill>
                <a:latin typeface="Proxima Nova"/>
                <a:ea typeface="Proxima Nova"/>
                <a:cs typeface="Proxima Nova"/>
                <a:sym typeface="Proxima Nova"/>
              </a:rPr>
              <a:t>Cx prefer to opt-in at an earlier state to know they are a part of the loyalty process…but feel that learning about a reward is exciting</a:t>
            </a:r>
            <a:endParaRPr b="1" sz="2000">
              <a:solidFill>
                <a:schemeClr val="dk1"/>
              </a:solidFill>
              <a:latin typeface="Proxima Nova"/>
              <a:ea typeface="Proxima Nova"/>
              <a:cs typeface="Proxima Nova"/>
              <a:sym typeface="Proxima Nova"/>
            </a:endParaRPr>
          </a:p>
          <a:p>
            <a:pPr indent="0" lvl="0" marL="0" rtl="0" algn="l">
              <a:lnSpc>
                <a:spcPct val="100000"/>
              </a:lnSpc>
              <a:spcBef>
                <a:spcPts val="1200"/>
              </a:spcBef>
              <a:spcAft>
                <a:spcPts val="1200"/>
              </a:spcAft>
              <a:buNone/>
            </a:pPr>
            <a:r>
              <a:t/>
            </a:r>
            <a:endParaRPr b="1" sz="1200">
              <a:solidFill>
                <a:schemeClr val="accent5"/>
              </a:solidFill>
              <a:latin typeface="Proxima Nova"/>
              <a:ea typeface="Proxima Nova"/>
              <a:cs typeface="Proxima Nova"/>
              <a:sym typeface="Proxima Nova"/>
            </a:endParaRPr>
          </a:p>
        </p:txBody>
      </p:sp>
      <p:pic>
        <p:nvPicPr>
          <p:cNvPr id="189" name="Google Shape;189;p29" title="Optin.mp4">
            <a:hlinkClick r:id="rId3"/>
          </p:cNvPr>
          <p:cNvPicPr preferRelativeResize="0"/>
          <p:nvPr/>
        </p:nvPicPr>
        <p:blipFill>
          <a:blip r:embed="rId4">
            <a:alphaModFix/>
          </a:blip>
          <a:stretch>
            <a:fillRect/>
          </a:stretch>
        </p:blipFill>
        <p:spPr>
          <a:xfrm>
            <a:off x="152400" y="1418700"/>
            <a:ext cx="4572000" cy="3429000"/>
          </a:xfrm>
          <a:prstGeom prst="rect">
            <a:avLst/>
          </a:prstGeom>
          <a:noFill/>
          <a:ln>
            <a:noFill/>
          </a:ln>
        </p:spPr>
      </p:pic>
      <p:sp>
        <p:nvSpPr>
          <p:cNvPr id="190" name="Google Shape;190;p29"/>
          <p:cNvSpPr txBox="1"/>
          <p:nvPr/>
        </p:nvSpPr>
        <p:spPr>
          <a:xfrm>
            <a:off x="4930300" y="1536800"/>
            <a:ext cx="3526500" cy="30027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sz="1300">
                <a:latin typeface="Proxima Nova"/>
                <a:ea typeface="Proxima Nova"/>
                <a:cs typeface="Proxima Nova"/>
                <a:sym typeface="Proxima Nova"/>
              </a:rPr>
              <a:t>Without opting in Cx feel they are </a:t>
            </a:r>
            <a:r>
              <a:rPr b="1" lang="en" sz="1300">
                <a:latin typeface="Proxima Nova"/>
                <a:ea typeface="Proxima Nova"/>
                <a:cs typeface="Proxima Nova"/>
                <a:sym typeface="Proxima Nova"/>
              </a:rPr>
              <a:t>automatically enrolled in every Rx </a:t>
            </a:r>
            <a:r>
              <a:rPr lang="en" sz="1300">
                <a:latin typeface="Proxima Nova"/>
                <a:ea typeface="Proxima Nova"/>
                <a:cs typeface="Proxima Nova"/>
                <a:sym typeface="Proxima Nova"/>
              </a:rPr>
              <a:t>and that is not valuable to them</a:t>
            </a:r>
            <a:endParaRPr sz="1300">
              <a:latin typeface="Proxima Nova"/>
              <a:ea typeface="Proxima Nova"/>
              <a:cs typeface="Proxima Nova"/>
              <a:sym typeface="Proxima Nova"/>
            </a:endParaRPr>
          </a:p>
          <a:p>
            <a:pPr indent="-311150" lvl="0" marL="457200" rtl="0" algn="l">
              <a:lnSpc>
                <a:spcPct val="115000"/>
              </a:lnSpc>
              <a:spcBef>
                <a:spcPts val="1000"/>
              </a:spcBef>
              <a:spcAft>
                <a:spcPts val="0"/>
              </a:spcAft>
              <a:buSzPts val="1300"/>
              <a:buFont typeface="Proxima Nova"/>
              <a:buChar char="●"/>
            </a:pPr>
            <a:r>
              <a:rPr lang="en" sz="1300">
                <a:latin typeface="Proxima Nova"/>
                <a:ea typeface="Proxima Nova"/>
                <a:cs typeface="Proxima Nova"/>
                <a:sym typeface="Proxima Nova"/>
              </a:rPr>
              <a:t>Cx </a:t>
            </a:r>
            <a:r>
              <a:rPr b="1" lang="en" sz="1300">
                <a:latin typeface="Proxima Nova"/>
                <a:ea typeface="Proxima Nova"/>
                <a:cs typeface="Proxima Nova"/>
                <a:sym typeface="Proxima Nova"/>
              </a:rPr>
              <a:t>like the idea of knowing</a:t>
            </a:r>
            <a:r>
              <a:rPr lang="en" sz="1300">
                <a:latin typeface="Proxima Nova"/>
                <a:ea typeface="Proxima Nova"/>
                <a:cs typeface="Proxima Nova"/>
                <a:sym typeface="Proxima Nova"/>
              </a:rPr>
              <a:t> that they are earning rewards</a:t>
            </a:r>
            <a:endParaRPr sz="1300">
              <a:latin typeface="Proxima Nova"/>
              <a:ea typeface="Proxima Nova"/>
              <a:cs typeface="Proxima Nova"/>
              <a:sym typeface="Proxima Nova"/>
            </a:endParaRPr>
          </a:p>
          <a:p>
            <a:pPr indent="-311150" lvl="0" marL="457200" rtl="0" algn="l">
              <a:lnSpc>
                <a:spcPct val="115000"/>
              </a:lnSpc>
              <a:spcBef>
                <a:spcPts val="1000"/>
              </a:spcBef>
              <a:spcAft>
                <a:spcPts val="0"/>
              </a:spcAft>
              <a:buSzPts val="1300"/>
              <a:buFont typeface="Proxima Nova"/>
              <a:buChar char="●"/>
            </a:pPr>
            <a:r>
              <a:rPr lang="en" sz="1300">
                <a:latin typeface="Proxima Nova"/>
                <a:ea typeface="Proxima Nova"/>
                <a:cs typeface="Proxima Nova"/>
                <a:sym typeface="Proxima Nova"/>
              </a:rPr>
              <a:t>Cx feel they </a:t>
            </a:r>
            <a:r>
              <a:rPr b="1" lang="en" sz="1300">
                <a:latin typeface="Proxima Nova"/>
                <a:ea typeface="Proxima Nova"/>
                <a:cs typeface="Proxima Nova"/>
                <a:sym typeface="Proxima Nova"/>
              </a:rPr>
              <a:t>need to order 1-2 times</a:t>
            </a:r>
            <a:r>
              <a:rPr lang="en" sz="1300">
                <a:latin typeface="Proxima Nova"/>
                <a:ea typeface="Proxima Nova"/>
                <a:cs typeface="Proxima Nova"/>
                <a:sym typeface="Proxima Nova"/>
              </a:rPr>
              <a:t> before they know if loyalty will be meaningful at a Mx</a:t>
            </a:r>
            <a:endParaRPr sz="1300">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a:latin typeface="Proxima Nova"/>
              <a:ea typeface="Proxima Nova"/>
              <a:cs typeface="Proxima Nova"/>
              <a:sym typeface="Proxima Nova"/>
            </a:endParaRPr>
          </a:p>
          <a:p>
            <a:pPr indent="0" lvl="0" marL="0" rtl="0" algn="l">
              <a:lnSpc>
                <a:spcPct val="115000"/>
              </a:lnSpc>
              <a:spcBef>
                <a:spcPts val="1200"/>
              </a:spcBef>
              <a:spcAft>
                <a:spcPts val="1200"/>
              </a:spcAft>
              <a:buNone/>
            </a:pPr>
            <a:r>
              <a:t/>
            </a:r>
            <a:endParaRPr>
              <a:latin typeface="Proxima Nova"/>
              <a:ea typeface="Proxima Nova"/>
              <a:cs typeface="Proxima Nova"/>
              <a:sym typeface="Proxima Nova"/>
            </a:endParaRPr>
          </a:p>
        </p:txBody>
      </p:sp>
      <p:sp>
        <p:nvSpPr>
          <p:cNvPr id="191" name="Google Shape;191;p29"/>
          <p:cNvSpPr txBox="1"/>
          <p:nvPr/>
        </p:nvSpPr>
        <p:spPr>
          <a:xfrm>
            <a:off x="4964575" y="3887250"/>
            <a:ext cx="3861900" cy="6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E23208"/>
                </a:solidFill>
                <a:latin typeface="Proxima Nova"/>
                <a:ea typeface="Proxima Nova"/>
                <a:cs typeface="Proxima Nova"/>
                <a:sym typeface="Proxima Nova"/>
              </a:rPr>
              <a:t>Research Recommends: </a:t>
            </a:r>
            <a:r>
              <a:rPr lang="en" sz="1100">
                <a:solidFill>
                  <a:srgbClr val="E23208"/>
                </a:solidFill>
                <a:latin typeface="Proxima Nova"/>
                <a:ea typeface="Proxima Nova"/>
                <a:cs typeface="Proxima Nova"/>
                <a:sym typeface="Proxima Nova"/>
              </a:rPr>
              <a:t>Experiment with opt-in for stores visited 3+ times.  For Cx that do not opt-in provide opt-in </a:t>
            </a:r>
            <a:r>
              <a:rPr lang="en" sz="1100">
                <a:solidFill>
                  <a:srgbClr val="E23208"/>
                </a:solidFill>
                <a:latin typeface="Proxima Nova"/>
                <a:ea typeface="Proxima Nova"/>
                <a:cs typeface="Proxima Nova"/>
                <a:sym typeface="Proxima Nova"/>
              </a:rPr>
              <a:t>opportunity</a:t>
            </a:r>
            <a:r>
              <a:rPr lang="en" sz="1100">
                <a:solidFill>
                  <a:srgbClr val="E23208"/>
                </a:solidFill>
                <a:latin typeface="Proxima Nova"/>
                <a:ea typeface="Proxima Nova"/>
                <a:cs typeface="Proxima Nova"/>
                <a:sym typeface="Proxima Nova"/>
              </a:rPr>
              <a:t> when </a:t>
            </a:r>
            <a:r>
              <a:rPr lang="en" sz="1100">
                <a:solidFill>
                  <a:srgbClr val="E23208"/>
                </a:solidFill>
                <a:latin typeface="Proxima Nova"/>
                <a:ea typeface="Proxima Nova"/>
                <a:cs typeface="Proxima Nova"/>
                <a:sym typeface="Proxima Nova"/>
              </a:rPr>
              <a:t>rewards</a:t>
            </a:r>
            <a:r>
              <a:rPr lang="en" sz="1100">
                <a:solidFill>
                  <a:srgbClr val="E23208"/>
                </a:solidFill>
                <a:latin typeface="Proxima Nova"/>
                <a:ea typeface="Proxima Nova"/>
                <a:cs typeface="Proxima Nova"/>
                <a:sym typeface="Proxima Nova"/>
              </a:rPr>
              <a:t> are available.  After high intent Cx opt in to a series of stores consider creating an opt-in for every story I order from X times option.</a:t>
            </a:r>
            <a:endParaRPr>
              <a:solidFill>
                <a:srgbClr val="E23208"/>
              </a:solidFill>
              <a:latin typeface="Proxima Nova"/>
              <a:ea typeface="Proxima Nova"/>
              <a:cs typeface="Proxima Nova"/>
              <a:sym typeface="Proxima Nova"/>
            </a:endParaRPr>
          </a:p>
        </p:txBody>
      </p:sp>
      <p:sp>
        <p:nvSpPr>
          <p:cNvPr id="192" name="Google Shape;192;p29"/>
          <p:cNvSpPr txBox="1"/>
          <p:nvPr/>
        </p:nvSpPr>
        <p:spPr>
          <a:xfrm>
            <a:off x="76200" y="63325"/>
            <a:ext cx="30000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Proxima Nova Semibold"/>
                <a:ea typeface="Proxima Nova Semibold"/>
                <a:cs typeface="Proxima Nova Semibold"/>
                <a:sym typeface="Proxima Nova Semibold"/>
              </a:rPr>
              <a:t>1. Introducing Loyalty</a:t>
            </a:r>
            <a:endParaRPr sz="12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0"/>
          <p:cNvSpPr/>
          <p:nvPr/>
        </p:nvSpPr>
        <p:spPr>
          <a:xfrm>
            <a:off x="0" y="0"/>
            <a:ext cx="3495600" cy="5143500"/>
          </a:xfrm>
          <a:prstGeom prst="rect">
            <a:avLst/>
          </a:prstGeom>
          <a:solidFill>
            <a:srgbClr val="17A3A9">
              <a:alpha val="32910"/>
            </a:srgbClr>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100">
              <a:solidFill>
                <a:schemeClr val="dk1"/>
              </a:solidFill>
              <a:latin typeface="Proxima Nova"/>
              <a:ea typeface="Proxima Nova"/>
              <a:cs typeface="Proxima Nova"/>
              <a:sym typeface="Proxima Nova"/>
            </a:endParaRPr>
          </a:p>
        </p:txBody>
      </p:sp>
      <p:sp>
        <p:nvSpPr>
          <p:cNvPr id="198" name="Google Shape;198;p30"/>
          <p:cNvSpPr txBox="1"/>
          <p:nvPr/>
        </p:nvSpPr>
        <p:spPr>
          <a:xfrm>
            <a:off x="378225" y="679775"/>
            <a:ext cx="2932500" cy="12900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rPr b="1" lang="en" sz="2000">
                <a:solidFill>
                  <a:schemeClr val="dk1"/>
                </a:solidFill>
                <a:latin typeface="Proxima Nova"/>
                <a:ea typeface="Proxima Nova"/>
                <a:cs typeface="Proxima Nova"/>
                <a:sym typeface="Proxima Nova"/>
              </a:rPr>
              <a:t>Regardless of how we communicate the availability of loyalty, Cx are not 100% satisfied because it is not at a “DoorDash” level</a:t>
            </a:r>
            <a:endParaRPr sz="1800">
              <a:solidFill>
                <a:schemeClr val="dk1"/>
              </a:solidFill>
              <a:latin typeface="Proxima Nova Semibold"/>
              <a:ea typeface="Proxima Nova Semibold"/>
              <a:cs typeface="Proxima Nova Semibold"/>
              <a:sym typeface="Proxima Nova Semibold"/>
            </a:endParaRPr>
          </a:p>
          <a:p>
            <a:pPr indent="0" lvl="0" marL="0" rtl="0" algn="l">
              <a:lnSpc>
                <a:spcPct val="100000"/>
              </a:lnSpc>
              <a:spcBef>
                <a:spcPts val="1400"/>
              </a:spcBef>
              <a:spcAft>
                <a:spcPts val="0"/>
              </a:spcAft>
              <a:buNone/>
            </a:pPr>
            <a:r>
              <a:t/>
            </a:r>
            <a:endParaRPr b="1" sz="2000">
              <a:solidFill>
                <a:schemeClr val="dk1"/>
              </a:solidFill>
              <a:latin typeface="Proxima Nova"/>
              <a:ea typeface="Proxima Nova"/>
              <a:cs typeface="Proxima Nova"/>
              <a:sym typeface="Proxima Nova"/>
            </a:endParaRPr>
          </a:p>
          <a:p>
            <a:pPr indent="0" lvl="0" marL="0" rtl="0" algn="l">
              <a:lnSpc>
                <a:spcPct val="100000"/>
              </a:lnSpc>
              <a:spcBef>
                <a:spcPts val="1400"/>
              </a:spcBef>
              <a:spcAft>
                <a:spcPts val="0"/>
              </a:spcAft>
              <a:buNone/>
            </a:pPr>
            <a:r>
              <a:t/>
            </a:r>
            <a:endParaRPr b="1" sz="2000">
              <a:solidFill>
                <a:schemeClr val="dk1"/>
              </a:solidFill>
              <a:latin typeface="Proxima Nova"/>
              <a:ea typeface="Proxima Nova"/>
              <a:cs typeface="Proxima Nova"/>
              <a:sym typeface="Proxima Nova"/>
            </a:endParaRPr>
          </a:p>
        </p:txBody>
      </p:sp>
      <p:sp>
        <p:nvSpPr>
          <p:cNvPr id="199" name="Google Shape;199;p30"/>
          <p:cNvSpPr txBox="1"/>
          <p:nvPr/>
        </p:nvSpPr>
        <p:spPr>
          <a:xfrm>
            <a:off x="4310025" y="1194625"/>
            <a:ext cx="4485900" cy="287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Proxima Nova"/>
                <a:ea typeface="Proxima Nova"/>
                <a:cs typeface="Proxima Nova"/>
                <a:sym typeface="Proxima Nova"/>
              </a:rPr>
              <a:t>See in my mind I was thinking that I was getting a like this is like that Pizza Place's bucket, and my points that I got and I earned in that they're all going in that Pizza Place's bucket. And then I click out and I go to my other bucket. </a:t>
            </a:r>
            <a:r>
              <a:rPr b="1" i="1" lang="en">
                <a:latin typeface="Proxima Nova"/>
                <a:ea typeface="Proxima Nova"/>
                <a:cs typeface="Proxima Nova"/>
                <a:sym typeface="Proxima Nova"/>
              </a:rPr>
              <a:t>I was thinking I was getting a DoorDash bucket, like a big old pail of all the places that I've ordered and they're all in that bucket. Am I not getting that bucket?</a:t>
            </a:r>
            <a:r>
              <a:rPr i="1" lang="en">
                <a:latin typeface="Proxima Nova"/>
                <a:ea typeface="Proxima Nova"/>
                <a:cs typeface="Proxima Nova"/>
                <a:sym typeface="Proxima Nova"/>
              </a:rPr>
              <a:t> Am I just getting separate buckets?</a:t>
            </a:r>
            <a:endParaRPr i="1">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i="1" sz="16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a:solidFill>
                <a:schemeClr val="dk1"/>
              </a:solidFill>
              <a:latin typeface="Proxima Nova"/>
              <a:ea typeface="Proxima Nova"/>
              <a:cs typeface="Proxima Nova"/>
              <a:sym typeface="Proxima Nova"/>
            </a:endParaRPr>
          </a:p>
        </p:txBody>
      </p:sp>
      <p:sp>
        <p:nvSpPr>
          <p:cNvPr id="200" name="Google Shape;200;p30"/>
          <p:cNvSpPr txBox="1"/>
          <p:nvPr/>
        </p:nvSpPr>
        <p:spPr>
          <a:xfrm>
            <a:off x="8143200" y="2649325"/>
            <a:ext cx="786000" cy="141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0">
                <a:solidFill>
                  <a:schemeClr val="accent5"/>
                </a:solidFill>
                <a:latin typeface="Proxima Nova Semibold"/>
                <a:ea typeface="Proxima Nova Semibold"/>
                <a:cs typeface="Proxima Nova Semibold"/>
                <a:sym typeface="Proxima Nova Semibold"/>
              </a:rPr>
              <a:t>”</a:t>
            </a:r>
            <a:endParaRPr sz="8000">
              <a:solidFill>
                <a:schemeClr val="accent5"/>
              </a:solidFill>
            </a:endParaRPr>
          </a:p>
        </p:txBody>
      </p:sp>
      <p:sp>
        <p:nvSpPr>
          <p:cNvPr id="201" name="Google Shape;201;p30"/>
          <p:cNvSpPr txBox="1"/>
          <p:nvPr/>
        </p:nvSpPr>
        <p:spPr>
          <a:xfrm>
            <a:off x="3754125" y="754325"/>
            <a:ext cx="741900" cy="141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0">
                <a:solidFill>
                  <a:schemeClr val="accent5"/>
                </a:solidFill>
                <a:latin typeface="Proxima Nova Semibold"/>
                <a:ea typeface="Proxima Nova Semibold"/>
                <a:cs typeface="Proxima Nova Semibold"/>
                <a:sym typeface="Proxima Nova Semibold"/>
              </a:rPr>
              <a:t>“</a:t>
            </a:r>
            <a:endParaRPr sz="8000">
              <a:latin typeface="Proxima Nova Semibold"/>
              <a:ea typeface="Proxima Nova Semibold"/>
              <a:cs typeface="Proxima Nova Semibold"/>
              <a:sym typeface="Proxima Nova Semibold"/>
            </a:endParaRPr>
          </a:p>
        </p:txBody>
      </p:sp>
      <p:sp>
        <p:nvSpPr>
          <p:cNvPr id="202" name="Google Shape;202;p30"/>
          <p:cNvSpPr txBox="1"/>
          <p:nvPr/>
        </p:nvSpPr>
        <p:spPr>
          <a:xfrm>
            <a:off x="6493775" y="3526700"/>
            <a:ext cx="2167500" cy="2754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Proxima Nova"/>
              <a:buChar char="-"/>
            </a:pPr>
            <a:r>
              <a:rPr lang="en" sz="1200">
                <a:latin typeface="Proxima Nova"/>
                <a:ea typeface="Proxima Nova"/>
                <a:cs typeface="Proxima Nova"/>
                <a:sym typeface="Proxima Nova"/>
              </a:rPr>
              <a:t>Tyler, Sisyphus</a:t>
            </a:r>
            <a:endParaRPr sz="1200">
              <a:latin typeface="Proxima Nova"/>
              <a:ea typeface="Proxima Nova"/>
              <a:cs typeface="Proxima Nova"/>
              <a:sym typeface="Proxima Nova"/>
            </a:endParaRPr>
          </a:p>
        </p:txBody>
      </p:sp>
      <p:sp>
        <p:nvSpPr>
          <p:cNvPr id="203" name="Google Shape;203;p30"/>
          <p:cNvSpPr txBox="1"/>
          <p:nvPr/>
        </p:nvSpPr>
        <p:spPr>
          <a:xfrm>
            <a:off x="76200" y="63325"/>
            <a:ext cx="30000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Proxima Nova Semibold"/>
                <a:ea typeface="Proxima Nova Semibold"/>
                <a:cs typeface="Proxima Nova Semibold"/>
                <a:sym typeface="Proxima Nova Semibold"/>
              </a:rPr>
              <a:t>1. Introducing Loyalty</a:t>
            </a:r>
            <a:endParaRPr sz="12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1"/>
          <p:cNvSpPr/>
          <p:nvPr/>
        </p:nvSpPr>
        <p:spPr>
          <a:xfrm>
            <a:off x="0" y="0"/>
            <a:ext cx="3495600" cy="5143500"/>
          </a:xfrm>
          <a:prstGeom prst="rect">
            <a:avLst/>
          </a:prstGeom>
          <a:solidFill>
            <a:srgbClr val="17A3A9">
              <a:alpha val="32910"/>
            </a:srgbClr>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100">
              <a:solidFill>
                <a:schemeClr val="dk1"/>
              </a:solidFill>
              <a:latin typeface="Proxima Nova"/>
              <a:ea typeface="Proxima Nova"/>
              <a:cs typeface="Proxima Nova"/>
              <a:sym typeface="Proxima Nova"/>
            </a:endParaRPr>
          </a:p>
        </p:txBody>
      </p:sp>
      <p:sp>
        <p:nvSpPr>
          <p:cNvPr id="209" name="Google Shape;209;p31"/>
          <p:cNvSpPr txBox="1"/>
          <p:nvPr/>
        </p:nvSpPr>
        <p:spPr>
          <a:xfrm>
            <a:off x="3567375" y="75700"/>
            <a:ext cx="5378100" cy="8037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 sz="2000">
                <a:solidFill>
                  <a:schemeClr val="dk1"/>
                </a:solidFill>
                <a:latin typeface="Proxima Nova"/>
                <a:ea typeface="Proxima Nova"/>
                <a:cs typeface="Proxima Nova"/>
                <a:sym typeface="Proxima Nova"/>
              </a:rPr>
              <a:t>Cx reacted positively to seeing loyalty points </a:t>
            </a:r>
            <a:r>
              <a:rPr b="1" lang="en" sz="2000">
                <a:solidFill>
                  <a:schemeClr val="dk1"/>
                </a:solidFill>
                <a:latin typeface="Proxima Nova"/>
                <a:ea typeface="Proxima Nova"/>
                <a:cs typeface="Proxima Nova"/>
                <a:sym typeface="Proxima Nova"/>
              </a:rPr>
              <a:t>separated</a:t>
            </a:r>
            <a:r>
              <a:rPr b="1" lang="en" sz="2000">
                <a:solidFill>
                  <a:schemeClr val="dk1"/>
                </a:solidFill>
                <a:latin typeface="Proxima Nova"/>
                <a:ea typeface="Proxima Nova"/>
                <a:cs typeface="Proxima Nova"/>
                <a:sym typeface="Proxima Nova"/>
              </a:rPr>
              <a:t> from USI, but they have a few questions</a:t>
            </a:r>
            <a:endParaRPr sz="2200">
              <a:solidFill>
                <a:schemeClr val="dk1"/>
              </a:solidFill>
              <a:latin typeface="Proxima Nova Semibold"/>
              <a:ea typeface="Proxima Nova Semibold"/>
              <a:cs typeface="Proxima Nova Semibold"/>
              <a:sym typeface="Proxima Nova Semibold"/>
            </a:endParaRPr>
          </a:p>
          <a:p>
            <a:pPr indent="0" lvl="0" marL="0" rtl="0" algn="l">
              <a:lnSpc>
                <a:spcPct val="115000"/>
              </a:lnSpc>
              <a:spcBef>
                <a:spcPts val="1200"/>
              </a:spcBef>
              <a:spcAft>
                <a:spcPts val="1200"/>
              </a:spcAft>
              <a:buNone/>
            </a:pPr>
            <a:r>
              <a:t/>
            </a:r>
            <a:endParaRPr sz="1800">
              <a:solidFill>
                <a:schemeClr val="dk1"/>
              </a:solidFill>
              <a:latin typeface="Proxima Nova"/>
              <a:ea typeface="Proxima Nova"/>
              <a:cs typeface="Proxima Nova"/>
              <a:sym typeface="Proxima Nova"/>
            </a:endParaRPr>
          </a:p>
        </p:txBody>
      </p:sp>
      <p:sp>
        <p:nvSpPr>
          <p:cNvPr id="210" name="Google Shape;210;p31"/>
          <p:cNvSpPr txBox="1"/>
          <p:nvPr/>
        </p:nvSpPr>
        <p:spPr>
          <a:xfrm>
            <a:off x="554850" y="2228675"/>
            <a:ext cx="2339700" cy="11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211" name="Google Shape;211;p31"/>
          <p:cNvPicPr preferRelativeResize="0"/>
          <p:nvPr/>
        </p:nvPicPr>
        <p:blipFill>
          <a:blip r:embed="rId3">
            <a:alphaModFix/>
          </a:blip>
          <a:stretch>
            <a:fillRect/>
          </a:stretch>
        </p:blipFill>
        <p:spPr>
          <a:xfrm>
            <a:off x="908300" y="558275"/>
            <a:ext cx="1936551" cy="4193274"/>
          </a:xfrm>
          <a:prstGeom prst="rect">
            <a:avLst/>
          </a:prstGeom>
          <a:noFill/>
          <a:ln>
            <a:noFill/>
          </a:ln>
        </p:spPr>
      </p:pic>
      <p:sp>
        <p:nvSpPr>
          <p:cNvPr id="212" name="Google Shape;212;p31"/>
          <p:cNvSpPr txBox="1"/>
          <p:nvPr/>
        </p:nvSpPr>
        <p:spPr>
          <a:xfrm>
            <a:off x="3890925" y="1488863"/>
            <a:ext cx="4566000" cy="22932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1200"/>
              </a:spcBef>
              <a:spcAft>
                <a:spcPts val="0"/>
              </a:spcAft>
              <a:buSzPts val="1300"/>
              <a:buFont typeface="Proxima Nova"/>
              <a:buChar char="●"/>
            </a:pPr>
            <a:r>
              <a:rPr lang="en" sz="1300">
                <a:latin typeface="Proxima Nova"/>
                <a:ea typeface="Proxima Nova"/>
                <a:cs typeface="Proxima Nova"/>
                <a:sym typeface="Proxima Nova"/>
              </a:rPr>
              <a:t>Some Cx though that the upper limit of points was the </a:t>
            </a:r>
            <a:r>
              <a:rPr b="1" lang="en" sz="1300">
                <a:latin typeface="Proxima Nova"/>
                <a:ea typeface="Proxima Nova"/>
                <a:cs typeface="Proxima Nova"/>
                <a:sym typeface="Proxima Nova"/>
              </a:rPr>
              <a:t>goal they had to reach </a:t>
            </a:r>
            <a:r>
              <a:rPr lang="en" sz="1300">
                <a:latin typeface="Proxima Nova"/>
                <a:ea typeface="Proxima Nova"/>
                <a:cs typeface="Proxima Nova"/>
                <a:sym typeface="Proxima Nova"/>
              </a:rPr>
              <a:t>to achieve a reward</a:t>
            </a:r>
            <a:endParaRPr sz="1300">
              <a:latin typeface="Proxima Nova"/>
              <a:ea typeface="Proxima Nova"/>
              <a:cs typeface="Proxima Nova"/>
              <a:sym typeface="Proxima Nova"/>
            </a:endParaRPr>
          </a:p>
          <a:p>
            <a:pPr indent="-311150" lvl="0" marL="457200" rtl="0" algn="l">
              <a:lnSpc>
                <a:spcPct val="115000"/>
              </a:lnSpc>
              <a:spcBef>
                <a:spcPts val="1200"/>
              </a:spcBef>
              <a:spcAft>
                <a:spcPts val="0"/>
              </a:spcAft>
              <a:buSzPts val="1300"/>
              <a:buFont typeface="Proxima Nova"/>
              <a:buChar char="●"/>
            </a:pPr>
            <a:r>
              <a:rPr lang="en" sz="1300">
                <a:latin typeface="Proxima Nova"/>
                <a:ea typeface="Proxima Nova"/>
                <a:cs typeface="Proxima Nova"/>
                <a:sym typeface="Proxima Nova"/>
              </a:rPr>
              <a:t>Cx </a:t>
            </a:r>
            <a:r>
              <a:rPr b="1" lang="en" sz="1300">
                <a:latin typeface="Proxima Nova"/>
                <a:ea typeface="Proxima Nova"/>
                <a:cs typeface="Proxima Nova"/>
                <a:sym typeface="Proxima Nova"/>
              </a:rPr>
              <a:t>did not miss the information that was originally in this spot</a:t>
            </a:r>
            <a:r>
              <a:rPr lang="en" sz="1300">
                <a:latin typeface="Proxima Nova"/>
                <a:ea typeface="Proxima Nova"/>
                <a:cs typeface="Proxima Nova"/>
                <a:sym typeface="Proxima Nova"/>
              </a:rPr>
              <a:t> and felt they had everything they needed to know because it was a restaurant they had ordered from before</a:t>
            </a:r>
            <a:endParaRPr sz="1300">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1300">
              <a:latin typeface="Proxima Nova"/>
              <a:ea typeface="Proxima Nova"/>
              <a:cs typeface="Proxima Nova"/>
              <a:sym typeface="Proxima Nova"/>
            </a:endParaRPr>
          </a:p>
          <a:p>
            <a:pPr indent="0" lvl="0" marL="0" rtl="0" algn="l">
              <a:lnSpc>
                <a:spcPct val="115000"/>
              </a:lnSpc>
              <a:spcBef>
                <a:spcPts val="1200"/>
              </a:spcBef>
              <a:spcAft>
                <a:spcPts val="1000"/>
              </a:spcAft>
              <a:buNone/>
            </a:pPr>
            <a:r>
              <a:t/>
            </a:r>
            <a:endParaRPr sz="1300">
              <a:latin typeface="Proxima Nova"/>
              <a:ea typeface="Proxima Nova"/>
              <a:cs typeface="Proxima Nova"/>
              <a:sym typeface="Proxima Nova"/>
            </a:endParaRPr>
          </a:p>
        </p:txBody>
      </p:sp>
      <p:sp>
        <p:nvSpPr>
          <p:cNvPr id="213" name="Google Shape;213;p31"/>
          <p:cNvSpPr txBox="1"/>
          <p:nvPr/>
        </p:nvSpPr>
        <p:spPr>
          <a:xfrm>
            <a:off x="4062200" y="4378200"/>
            <a:ext cx="4566000" cy="6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E23208"/>
                </a:solidFill>
                <a:latin typeface="Proxima Nova"/>
                <a:ea typeface="Proxima Nova"/>
                <a:cs typeface="Proxima Nova"/>
                <a:sym typeface="Proxima Nova"/>
              </a:rPr>
              <a:t>Research Recommends: </a:t>
            </a:r>
            <a:r>
              <a:rPr lang="en" sz="1100">
                <a:solidFill>
                  <a:srgbClr val="E23208"/>
                </a:solidFill>
                <a:latin typeface="Proxima Nova"/>
                <a:ea typeface="Proxima Nova"/>
                <a:cs typeface="Proxima Nova"/>
                <a:sym typeface="Proxima Nova"/>
              </a:rPr>
              <a:t>Continue to break out rewards from USI; make milestones more clear in the visual</a:t>
            </a:r>
            <a:endParaRPr>
              <a:solidFill>
                <a:srgbClr val="E23208"/>
              </a:solidFill>
              <a:latin typeface="Proxima Nova"/>
              <a:ea typeface="Proxima Nova"/>
              <a:cs typeface="Proxima Nova"/>
              <a:sym typeface="Proxima Nova"/>
            </a:endParaRPr>
          </a:p>
        </p:txBody>
      </p:sp>
      <p:sp>
        <p:nvSpPr>
          <p:cNvPr id="214" name="Google Shape;214;p31"/>
          <p:cNvSpPr txBox="1"/>
          <p:nvPr/>
        </p:nvSpPr>
        <p:spPr>
          <a:xfrm>
            <a:off x="76200" y="76200"/>
            <a:ext cx="30000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Proxima Nova Semibold"/>
                <a:ea typeface="Proxima Nova Semibold"/>
                <a:cs typeface="Proxima Nova Semibold"/>
                <a:sym typeface="Proxima Nova Semibold"/>
              </a:rPr>
              <a:t>2. Communicating Rewards &amp; Progress</a:t>
            </a:r>
            <a:endParaRPr sz="12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2"/>
          <p:cNvSpPr/>
          <p:nvPr/>
        </p:nvSpPr>
        <p:spPr>
          <a:xfrm>
            <a:off x="0" y="0"/>
            <a:ext cx="3495600" cy="5143500"/>
          </a:xfrm>
          <a:prstGeom prst="rect">
            <a:avLst/>
          </a:prstGeom>
          <a:solidFill>
            <a:srgbClr val="17A3A9">
              <a:alpha val="32910"/>
            </a:srgbClr>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100">
              <a:solidFill>
                <a:schemeClr val="dk1"/>
              </a:solidFill>
              <a:latin typeface="Proxima Nova"/>
              <a:ea typeface="Proxima Nova"/>
              <a:cs typeface="Proxima Nova"/>
              <a:sym typeface="Proxima Nova"/>
            </a:endParaRPr>
          </a:p>
        </p:txBody>
      </p:sp>
      <p:sp>
        <p:nvSpPr>
          <p:cNvPr id="220" name="Google Shape;220;p32"/>
          <p:cNvSpPr txBox="1"/>
          <p:nvPr/>
        </p:nvSpPr>
        <p:spPr>
          <a:xfrm>
            <a:off x="3567375" y="75700"/>
            <a:ext cx="5378100" cy="8037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 sz="2000">
                <a:solidFill>
                  <a:schemeClr val="dk1"/>
                </a:solidFill>
                <a:latin typeface="Proxima Nova"/>
                <a:ea typeface="Proxima Nova"/>
                <a:cs typeface="Proxima Nova"/>
                <a:sym typeface="Proxima Nova"/>
              </a:rPr>
              <a:t>Most Cx were excited to see the rewards as a section of the store menu</a:t>
            </a:r>
            <a:endParaRPr sz="2200">
              <a:solidFill>
                <a:schemeClr val="dk1"/>
              </a:solidFill>
              <a:latin typeface="Proxima Nova Semibold"/>
              <a:ea typeface="Proxima Nova Semibold"/>
              <a:cs typeface="Proxima Nova Semibold"/>
              <a:sym typeface="Proxima Nova Semibold"/>
            </a:endParaRPr>
          </a:p>
          <a:p>
            <a:pPr indent="0" lvl="0" marL="0" rtl="0" algn="l">
              <a:lnSpc>
                <a:spcPct val="115000"/>
              </a:lnSpc>
              <a:spcBef>
                <a:spcPts val="1200"/>
              </a:spcBef>
              <a:spcAft>
                <a:spcPts val="1200"/>
              </a:spcAft>
              <a:buNone/>
            </a:pPr>
            <a:r>
              <a:t/>
            </a:r>
            <a:endParaRPr sz="1800">
              <a:solidFill>
                <a:schemeClr val="dk1"/>
              </a:solidFill>
              <a:latin typeface="Proxima Nova"/>
              <a:ea typeface="Proxima Nova"/>
              <a:cs typeface="Proxima Nova"/>
              <a:sym typeface="Proxima Nova"/>
            </a:endParaRPr>
          </a:p>
        </p:txBody>
      </p:sp>
      <p:sp>
        <p:nvSpPr>
          <p:cNvPr id="221" name="Google Shape;221;p32"/>
          <p:cNvSpPr txBox="1"/>
          <p:nvPr/>
        </p:nvSpPr>
        <p:spPr>
          <a:xfrm>
            <a:off x="554850" y="2228675"/>
            <a:ext cx="2339700" cy="11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222" name="Google Shape;222;p32"/>
          <p:cNvPicPr preferRelativeResize="0"/>
          <p:nvPr/>
        </p:nvPicPr>
        <p:blipFill>
          <a:blip r:embed="rId3">
            <a:alphaModFix/>
          </a:blip>
          <a:stretch>
            <a:fillRect/>
          </a:stretch>
        </p:blipFill>
        <p:spPr>
          <a:xfrm>
            <a:off x="782899" y="548675"/>
            <a:ext cx="1981224" cy="4290023"/>
          </a:xfrm>
          <a:prstGeom prst="rect">
            <a:avLst/>
          </a:prstGeom>
          <a:noFill/>
          <a:ln>
            <a:noFill/>
          </a:ln>
        </p:spPr>
      </p:pic>
      <p:sp>
        <p:nvSpPr>
          <p:cNvPr id="223" name="Google Shape;223;p32"/>
          <p:cNvSpPr txBox="1"/>
          <p:nvPr/>
        </p:nvSpPr>
        <p:spPr>
          <a:xfrm>
            <a:off x="3899800" y="1128150"/>
            <a:ext cx="4566000" cy="30027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1200"/>
              </a:spcBef>
              <a:spcAft>
                <a:spcPts val="0"/>
              </a:spcAft>
              <a:buSzPts val="1300"/>
              <a:buFont typeface="Proxima Nova"/>
              <a:buChar char="●"/>
            </a:pPr>
            <a:r>
              <a:rPr lang="en" sz="1300">
                <a:latin typeface="Proxima Nova"/>
                <a:ea typeface="Proxima Nova"/>
                <a:cs typeface="Proxima Nova"/>
                <a:sym typeface="Proxima Nova"/>
              </a:rPr>
              <a:t>Cx felt the rewards and </a:t>
            </a:r>
            <a:r>
              <a:rPr lang="en" sz="1300">
                <a:latin typeface="Proxima Nova"/>
                <a:ea typeface="Proxima Nova"/>
                <a:cs typeface="Proxima Nova"/>
                <a:sym typeface="Proxima Nova"/>
              </a:rPr>
              <a:t>what</a:t>
            </a:r>
            <a:r>
              <a:rPr lang="en" sz="1300">
                <a:latin typeface="Proxima Nova"/>
                <a:ea typeface="Proxima Nova"/>
                <a:cs typeface="Proxima Nova"/>
                <a:sym typeface="Proxima Nova"/>
              </a:rPr>
              <a:t> is needed to </a:t>
            </a:r>
            <a:r>
              <a:rPr lang="en" sz="1300">
                <a:latin typeface="Proxima Nova"/>
                <a:ea typeface="Proxima Nova"/>
                <a:cs typeface="Proxima Nova"/>
                <a:sym typeface="Proxima Nova"/>
              </a:rPr>
              <a:t>achieve</a:t>
            </a:r>
            <a:r>
              <a:rPr lang="en" sz="1300">
                <a:latin typeface="Proxima Nova"/>
                <a:ea typeface="Proxima Nova"/>
                <a:cs typeface="Proxima Nova"/>
                <a:sym typeface="Proxima Nova"/>
              </a:rPr>
              <a:t> them were </a:t>
            </a:r>
            <a:r>
              <a:rPr b="1" lang="en" sz="1300">
                <a:latin typeface="Proxima Nova"/>
                <a:ea typeface="Proxima Nova"/>
                <a:cs typeface="Proxima Nova"/>
                <a:sym typeface="Proxima Nova"/>
              </a:rPr>
              <a:t>super clear</a:t>
            </a:r>
            <a:r>
              <a:rPr lang="en" sz="1300">
                <a:latin typeface="Proxima Nova"/>
                <a:ea typeface="Proxima Nova"/>
                <a:cs typeface="Proxima Nova"/>
                <a:sym typeface="Proxima Nova"/>
              </a:rPr>
              <a:t> in this visual</a:t>
            </a:r>
            <a:endParaRPr sz="1300">
              <a:latin typeface="Proxima Nova"/>
              <a:ea typeface="Proxima Nova"/>
              <a:cs typeface="Proxima Nova"/>
              <a:sym typeface="Proxima Nova"/>
            </a:endParaRPr>
          </a:p>
          <a:p>
            <a:pPr indent="-311150" lvl="0" marL="457200" rtl="0" algn="l">
              <a:lnSpc>
                <a:spcPct val="115000"/>
              </a:lnSpc>
              <a:spcBef>
                <a:spcPts val="1000"/>
              </a:spcBef>
              <a:spcAft>
                <a:spcPts val="0"/>
              </a:spcAft>
              <a:buSzPts val="1300"/>
              <a:buFont typeface="Proxima Nova"/>
              <a:buChar char="●"/>
            </a:pPr>
            <a:r>
              <a:rPr lang="en" sz="1300">
                <a:latin typeface="Proxima Nova"/>
                <a:ea typeface="Proxima Nova"/>
                <a:cs typeface="Proxima Nova"/>
                <a:sym typeface="Proxima Nova"/>
              </a:rPr>
              <a:t>Many Cx indicated this felt </a:t>
            </a:r>
            <a:r>
              <a:rPr b="1" lang="en" sz="1300">
                <a:latin typeface="Proxima Nova"/>
                <a:ea typeface="Proxima Nova"/>
                <a:cs typeface="Proxima Nova"/>
                <a:sym typeface="Proxima Nova"/>
              </a:rPr>
              <a:t>similar to other Rx based loyalty programs </a:t>
            </a:r>
            <a:r>
              <a:rPr lang="en" sz="1300">
                <a:latin typeface="Proxima Nova"/>
                <a:ea typeface="Proxima Nova"/>
                <a:cs typeface="Proxima Nova"/>
                <a:sym typeface="Proxima Nova"/>
              </a:rPr>
              <a:t>that they use</a:t>
            </a:r>
            <a:endParaRPr sz="1300">
              <a:latin typeface="Proxima Nova"/>
              <a:ea typeface="Proxima Nova"/>
              <a:cs typeface="Proxima Nova"/>
              <a:sym typeface="Proxima Nova"/>
            </a:endParaRPr>
          </a:p>
          <a:p>
            <a:pPr indent="-311150" lvl="0" marL="457200" rtl="0" algn="l">
              <a:lnSpc>
                <a:spcPct val="115000"/>
              </a:lnSpc>
              <a:spcBef>
                <a:spcPts val="1000"/>
              </a:spcBef>
              <a:spcAft>
                <a:spcPts val="0"/>
              </a:spcAft>
              <a:buSzPts val="1300"/>
              <a:buFont typeface="Proxima Nova"/>
              <a:buChar char="●"/>
            </a:pPr>
            <a:r>
              <a:rPr lang="en" sz="1300">
                <a:latin typeface="Proxima Nova"/>
                <a:ea typeface="Proxima Nova"/>
                <a:cs typeface="Proxima Nova"/>
                <a:sym typeface="Proxima Nova"/>
              </a:rPr>
              <a:t>Some Cx felt it was </a:t>
            </a:r>
            <a:r>
              <a:rPr b="1" lang="en" sz="1300">
                <a:latin typeface="Proxima Nova"/>
                <a:ea typeface="Proxima Nova"/>
                <a:cs typeface="Proxima Nova"/>
                <a:sym typeface="Proxima Nova"/>
              </a:rPr>
              <a:t>too busy </a:t>
            </a:r>
            <a:r>
              <a:rPr lang="en" sz="1300">
                <a:latin typeface="Proxima Nova"/>
                <a:ea typeface="Proxima Nova"/>
                <a:cs typeface="Proxima Nova"/>
                <a:sym typeface="Proxima Nova"/>
              </a:rPr>
              <a:t>and did not want to see the items they had not unlocked yet</a:t>
            </a:r>
            <a:endParaRPr sz="1300">
              <a:latin typeface="Proxima Nova"/>
              <a:ea typeface="Proxima Nova"/>
              <a:cs typeface="Proxima Nova"/>
              <a:sym typeface="Proxima Nova"/>
            </a:endParaRPr>
          </a:p>
          <a:p>
            <a:pPr indent="-311150" lvl="0" marL="457200" rtl="0" algn="l">
              <a:lnSpc>
                <a:spcPct val="115000"/>
              </a:lnSpc>
              <a:spcBef>
                <a:spcPts val="1200"/>
              </a:spcBef>
              <a:spcAft>
                <a:spcPts val="0"/>
              </a:spcAft>
              <a:buSzPts val="1300"/>
              <a:buFont typeface="Proxima Nova"/>
              <a:buChar char="●"/>
            </a:pPr>
            <a:r>
              <a:rPr lang="en" sz="1300">
                <a:latin typeface="Proxima Nova"/>
                <a:ea typeface="Proxima Nova"/>
                <a:cs typeface="Proxima Nova"/>
                <a:sym typeface="Proxima Nova"/>
              </a:rPr>
              <a:t>Half of Cx felt really </a:t>
            </a:r>
            <a:r>
              <a:rPr b="1" lang="en" sz="1300">
                <a:latin typeface="Proxima Nova"/>
                <a:ea typeface="Proxima Nova"/>
                <a:cs typeface="Proxima Nova"/>
                <a:sym typeface="Proxima Nova"/>
              </a:rPr>
              <a:t>motivated by Tiramisu</a:t>
            </a:r>
            <a:endParaRPr b="1" sz="1300">
              <a:latin typeface="Proxima Nova"/>
              <a:ea typeface="Proxima Nova"/>
              <a:cs typeface="Proxima Nova"/>
              <a:sym typeface="Proxima Nova"/>
            </a:endParaRPr>
          </a:p>
          <a:p>
            <a:pPr indent="-311150" lvl="0" marL="457200" rtl="0" algn="l">
              <a:lnSpc>
                <a:spcPct val="115000"/>
              </a:lnSpc>
              <a:spcBef>
                <a:spcPts val="1200"/>
              </a:spcBef>
              <a:spcAft>
                <a:spcPts val="0"/>
              </a:spcAft>
              <a:buSzPts val="1300"/>
              <a:buFont typeface="Proxima Nova"/>
              <a:buChar char="●"/>
            </a:pPr>
            <a:r>
              <a:rPr lang="en" sz="1300">
                <a:latin typeface="Proxima Nova"/>
                <a:ea typeface="Proxima Nova"/>
                <a:cs typeface="Proxima Nova"/>
                <a:sym typeface="Proxima Nova"/>
              </a:rPr>
              <a:t>One Cx felt they needed to know the </a:t>
            </a:r>
            <a:r>
              <a:rPr b="1" lang="en" sz="1300">
                <a:latin typeface="Proxima Nova"/>
                <a:ea typeface="Proxima Nova"/>
                <a:cs typeface="Proxima Nova"/>
                <a:sym typeface="Proxima Nova"/>
              </a:rPr>
              <a:t>monetary value </a:t>
            </a:r>
            <a:r>
              <a:rPr lang="en" sz="1300">
                <a:latin typeface="Proxima Nova"/>
                <a:ea typeface="Proxima Nova"/>
                <a:cs typeface="Proxima Nova"/>
                <a:sym typeface="Proxima Nova"/>
              </a:rPr>
              <a:t>of the reward items</a:t>
            </a:r>
            <a:endParaRPr sz="1300">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1300">
              <a:latin typeface="Proxima Nova"/>
              <a:ea typeface="Proxima Nova"/>
              <a:cs typeface="Proxima Nova"/>
              <a:sym typeface="Proxima Nova"/>
            </a:endParaRPr>
          </a:p>
          <a:p>
            <a:pPr indent="0" lvl="0" marL="0" rtl="0" algn="l">
              <a:lnSpc>
                <a:spcPct val="115000"/>
              </a:lnSpc>
              <a:spcBef>
                <a:spcPts val="1200"/>
              </a:spcBef>
              <a:spcAft>
                <a:spcPts val="1000"/>
              </a:spcAft>
              <a:buNone/>
            </a:pPr>
            <a:r>
              <a:t/>
            </a:r>
            <a:endParaRPr sz="1300">
              <a:latin typeface="Proxima Nova"/>
              <a:ea typeface="Proxima Nova"/>
              <a:cs typeface="Proxima Nova"/>
              <a:sym typeface="Proxima Nova"/>
            </a:endParaRPr>
          </a:p>
        </p:txBody>
      </p:sp>
      <p:sp>
        <p:nvSpPr>
          <p:cNvPr id="224" name="Google Shape;224;p32"/>
          <p:cNvSpPr txBox="1"/>
          <p:nvPr/>
        </p:nvSpPr>
        <p:spPr>
          <a:xfrm>
            <a:off x="4030500" y="4270400"/>
            <a:ext cx="4566000" cy="6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E23208"/>
                </a:solidFill>
                <a:latin typeface="Proxima Nova"/>
                <a:ea typeface="Proxima Nova"/>
                <a:cs typeface="Proxima Nova"/>
                <a:sym typeface="Proxima Nova"/>
              </a:rPr>
              <a:t>Research Recommends: </a:t>
            </a:r>
            <a:r>
              <a:rPr lang="en" sz="1100">
                <a:solidFill>
                  <a:srgbClr val="E23208"/>
                </a:solidFill>
                <a:latin typeface="Proxima Nova"/>
                <a:ea typeface="Proxima Nova"/>
                <a:cs typeface="Proxima Nova"/>
                <a:sym typeface="Proxima Nova"/>
              </a:rPr>
              <a:t>Experiment with this carousel for existing store rewards programs.  If a Rx offers Tiramisu, we should </a:t>
            </a:r>
            <a:r>
              <a:rPr lang="en" sz="1100">
                <a:solidFill>
                  <a:srgbClr val="E23208"/>
                </a:solidFill>
                <a:latin typeface="Proxima Nova"/>
                <a:ea typeface="Proxima Nova"/>
                <a:cs typeface="Proxima Nova"/>
                <a:sym typeface="Proxima Nova"/>
              </a:rPr>
              <a:t>recommend</a:t>
            </a:r>
            <a:r>
              <a:rPr lang="en" sz="1100">
                <a:solidFill>
                  <a:srgbClr val="E23208"/>
                </a:solidFill>
                <a:latin typeface="Proxima Nova"/>
                <a:ea typeface="Proxima Nova"/>
                <a:cs typeface="Proxima Nova"/>
                <a:sym typeface="Proxima Nova"/>
              </a:rPr>
              <a:t> they include it as a reward :)</a:t>
            </a:r>
            <a:endParaRPr>
              <a:solidFill>
                <a:srgbClr val="E23208"/>
              </a:solidFill>
              <a:latin typeface="Proxima Nova"/>
              <a:ea typeface="Proxima Nova"/>
              <a:cs typeface="Proxima Nova"/>
              <a:sym typeface="Proxima Nova"/>
            </a:endParaRPr>
          </a:p>
        </p:txBody>
      </p:sp>
      <p:sp>
        <p:nvSpPr>
          <p:cNvPr id="225" name="Google Shape;225;p32"/>
          <p:cNvSpPr txBox="1"/>
          <p:nvPr/>
        </p:nvSpPr>
        <p:spPr>
          <a:xfrm>
            <a:off x="76200" y="76200"/>
            <a:ext cx="30000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Proxima Nova Semibold"/>
                <a:ea typeface="Proxima Nova Semibold"/>
                <a:cs typeface="Proxima Nova Semibold"/>
                <a:sym typeface="Proxima Nova Semibold"/>
              </a:rPr>
              <a:t>2. Communicating Rewards &amp; Progress</a:t>
            </a:r>
            <a:endParaRPr sz="12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3"/>
          <p:cNvSpPr/>
          <p:nvPr/>
        </p:nvSpPr>
        <p:spPr>
          <a:xfrm>
            <a:off x="0" y="0"/>
            <a:ext cx="3495600" cy="5143500"/>
          </a:xfrm>
          <a:prstGeom prst="rect">
            <a:avLst/>
          </a:prstGeom>
          <a:solidFill>
            <a:srgbClr val="17A3A9">
              <a:alpha val="32910"/>
            </a:srgbClr>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100">
              <a:solidFill>
                <a:schemeClr val="dk1"/>
              </a:solidFill>
              <a:latin typeface="Proxima Nova"/>
              <a:ea typeface="Proxima Nova"/>
              <a:cs typeface="Proxima Nova"/>
              <a:sym typeface="Proxima Nova"/>
            </a:endParaRPr>
          </a:p>
        </p:txBody>
      </p:sp>
      <p:sp>
        <p:nvSpPr>
          <p:cNvPr id="231" name="Google Shape;231;p33"/>
          <p:cNvSpPr txBox="1"/>
          <p:nvPr/>
        </p:nvSpPr>
        <p:spPr>
          <a:xfrm>
            <a:off x="3567375" y="75700"/>
            <a:ext cx="5378100" cy="8037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 sz="2000">
                <a:solidFill>
                  <a:schemeClr val="dk1"/>
                </a:solidFill>
                <a:latin typeface="Proxima Nova"/>
                <a:ea typeface="Proxima Nova"/>
                <a:cs typeface="Proxima Nova"/>
                <a:sym typeface="Proxima Nova"/>
              </a:rPr>
              <a:t>Cx like the ability to select or unselect a reward at checkout</a:t>
            </a:r>
            <a:endParaRPr sz="2200">
              <a:solidFill>
                <a:schemeClr val="dk1"/>
              </a:solidFill>
              <a:latin typeface="Proxima Nova Semibold"/>
              <a:ea typeface="Proxima Nova Semibold"/>
              <a:cs typeface="Proxima Nova Semibold"/>
              <a:sym typeface="Proxima Nova Semibold"/>
            </a:endParaRPr>
          </a:p>
          <a:p>
            <a:pPr indent="0" lvl="0" marL="0" rtl="0" algn="l">
              <a:lnSpc>
                <a:spcPct val="115000"/>
              </a:lnSpc>
              <a:spcBef>
                <a:spcPts val="1200"/>
              </a:spcBef>
              <a:spcAft>
                <a:spcPts val="1200"/>
              </a:spcAft>
              <a:buNone/>
            </a:pPr>
            <a:r>
              <a:t/>
            </a:r>
            <a:endParaRPr sz="1800">
              <a:solidFill>
                <a:schemeClr val="dk1"/>
              </a:solidFill>
              <a:latin typeface="Proxima Nova"/>
              <a:ea typeface="Proxima Nova"/>
              <a:cs typeface="Proxima Nova"/>
              <a:sym typeface="Proxima Nova"/>
            </a:endParaRPr>
          </a:p>
        </p:txBody>
      </p:sp>
      <p:sp>
        <p:nvSpPr>
          <p:cNvPr id="232" name="Google Shape;232;p33"/>
          <p:cNvSpPr txBox="1"/>
          <p:nvPr/>
        </p:nvSpPr>
        <p:spPr>
          <a:xfrm>
            <a:off x="554850" y="2228675"/>
            <a:ext cx="2339700" cy="11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233" name="Google Shape;233;p33"/>
          <p:cNvPicPr preferRelativeResize="0"/>
          <p:nvPr/>
        </p:nvPicPr>
        <p:blipFill>
          <a:blip r:embed="rId3">
            <a:alphaModFix/>
          </a:blip>
          <a:stretch>
            <a:fillRect/>
          </a:stretch>
        </p:blipFill>
        <p:spPr>
          <a:xfrm>
            <a:off x="862124" y="606450"/>
            <a:ext cx="1919349" cy="4156051"/>
          </a:xfrm>
          <a:prstGeom prst="rect">
            <a:avLst/>
          </a:prstGeom>
          <a:noFill/>
          <a:ln>
            <a:noFill/>
          </a:ln>
        </p:spPr>
      </p:pic>
      <p:sp>
        <p:nvSpPr>
          <p:cNvPr id="234" name="Google Shape;234;p33"/>
          <p:cNvSpPr txBox="1"/>
          <p:nvPr/>
        </p:nvSpPr>
        <p:spPr>
          <a:xfrm>
            <a:off x="3899800" y="1128150"/>
            <a:ext cx="4566000" cy="30027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1200"/>
              </a:spcBef>
              <a:spcAft>
                <a:spcPts val="0"/>
              </a:spcAft>
              <a:buSzPts val="1300"/>
              <a:buFont typeface="Proxima Nova"/>
              <a:buChar char="●"/>
            </a:pPr>
            <a:r>
              <a:rPr lang="en" sz="1300">
                <a:latin typeface="Proxima Nova"/>
                <a:ea typeface="Proxima Nova"/>
                <a:cs typeface="Proxima Nova"/>
                <a:sym typeface="Proxima Nova"/>
              </a:rPr>
              <a:t>Cx want to be able to “change their mind” on using their reward after they build a full cart</a:t>
            </a:r>
            <a:endParaRPr sz="1300">
              <a:latin typeface="Proxima Nova"/>
              <a:ea typeface="Proxima Nova"/>
              <a:cs typeface="Proxima Nova"/>
              <a:sym typeface="Proxima Nova"/>
            </a:endParaRPr>
          </a:p>
          <a:p>
            <a:pPr indent="-311150" lvl="0" marL="457200" rtl="0" algn="l">
              <a:lnSpc>
                <a:spcPct val="115000"/>
              </a:lnSpc>
              <a:spcBef>
                <a:spcPts val="1200"/>
              </a:spcBef>
              <a:spcAft>
                <a:spcPts val="0"/>
              </a:spcAft>
              <a:buSzPts val="1300"/>
              <a:buFont typeface="Proxima Nova"/>
              <a:buChar char="●"/>
            </a:pPr>
            <a:r>
              <a:rPr lang="en" sz="1300">
                <a:latin typeface="Proxima Nova"/>
                <a:ea typeface="Proxima Nova"/>
                <a:cs typeface="Proxima Nova"/>
                <a:sym typeface="Proxima Nova"/>
              </a:rPr>
              <a:t>One Cx took the $9.10 to be the cost of the reward item on the menu regularly vs. the cost of the points</a:t>
            </a:r>
            <a:endParaRPr sz="1300">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a:latin typeface="Proxima Nova"/>
              <a:ea typeface="Proxima Nova"/>
              <a:cs typeface="Proxima Nova"/>
              <a:sym typeface="Proxima Nova"/>
            </a:endParaRPr>
          </a:p>
          <a:p>
            <a:pPr indent="0" lvl="0" marL="0" rtl="0" algn="l">
              <a:lnSpc>
                <a:spcPct val="115000"/>
              </a:lnSpc>
              <a:spcBef>
                <a:spcPts val="1200"/>
              </a:spcBef>
              <a:spcAft>
                <a:spcPts val="1200"/>
              </a:spcAft>
              <a:buNone/>
            </a:pPr>
            <a:r>
              <a:t/>
            </a:r>
            <a:endParaRPr>
              <a:latin typeface="Proxima Nova"/>
              <a:ea typeface="Proxima Nova"/>
              <a:cs typeface="Proxima Nova"/>
              <a:sym typeface="Proxima Nova"/>
            </a:endParaRPr>
          </a:p>
        </p:txBody>
      </p:sp>
      <p:sp>
        <p:nvSpPr>
          <p:cNvPr id="235" name="Google Shape;235;p33"/>
          <p:cNvSpPr txBox="1"/>
          <p:nvPr/>
        </p:nvSpPr>
        <p:spPr>
          <a:xfrm>
            <a:off x="4005125" y="4283075"/>
            <a:ext cx="4566000" cy="6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E23208"/>
                </a:solidFill>
                <a:latin typeface="Proxima Nova"/>
                <a:ea typeface="Proxima Nova"/>
                <a:cs typeface="Proxima Nova"/>
                <a:sym typeface="Proxima Nova"/>
              </a:rPr>
              <a:t>Research Recommends: </a:t>
            </a:r>
            <a:r>
              <a:rPr lang="en" sz="1100">
                <a:solidFill>
                  <a:srgbClr val="E23208"/>
                </a:solidFill>
                <a:latin typeface="Proxima Nova"/>
                <a:ea typeface="Proxima Nova"/>
                <a:cs typeface="Proxima Nova"/>
                <a:sym typeface="Proxima Nova"/>
              </a:rPr>
              <a:t>Continue pushing on this format for applying rewards.  There should be further exploration </a:t>
            </a:r>
            <a:r>
              <a:rPr lang="en" sz="1100">
                <a:solidFill>
                  <a:srgbClr val="E23208"/>
                </a:solidFill>
                <a:latin typeface="Proxima Nova"/>
                <a:ea typeface="Proxima Nova"/>
                <a:cs typeface="Proxima Nova"/>
                <a:sym typeface="Proxima Nova"/>
              </a:rPr>
              <a:t>around</a:t>
            </a:r>
            <a:r>
              <a:rPr lang="en" sz="1100">
                <a:solidFill>
                  <a:srgbClr val="E23208"/>
                </a:solidFill>
                <a:latin typeface="Proxima Nova"/>
                <a:ea typeface="Proxima Nova"/>
                <a:cs typeface="Proxima Nova"/>
                <a:sym typeface="Proxima Nova"/>
              </a:rPr>
              <a:t> how value should be </a:t>
            </a:r>
            <a:r>
              <a:rPr lang="en" sz="1100">
                <a:solidFill>
                  <a:srgbClr val="E23208"/>
                </a:solidFill>
                <a:latin typeface="Proxima Nova"/>
                <a:ea typeface="Proxima Nova"/>
                <a:cs typeface="Proxima Nova"/>
                <a:sym typeface="Proxima Nova"/>
              </a:rPr>
              <a:t>communicated</a:t>
            </a:r>
            <a:r>
              <a:rPr lang="en" sz="1100">
                <a:solidFill>
                  <a:srgbClr val="E23208"/>
                </a:solidFill>
                <a:latin typeface="Proxima Nova"/>
                <a:ea typeface="Proxima Nova"/>
                <a:cs typeface="Proxima Nova"/>
                <a:sym typeface="Proxima Nova"/>
              </a:rPr>
              <a:t> (the cost of the item vs. the points) </a:t>
            </a:r>
            <a:endParaRPr>
              <a:solidFill>
                <a:srgbClr val="E23208"/>
              </a:solidFill>
              <a:latin typeface="Proxima Nova"/>
              <a:ea typeface="Proxima Nova"/>
              <a:cs typeface="Proxima Nova"/>
              <a:sym typeface="Proxima Nova"/>
            </a:endParaRPr>
          </a:p>
        </p:txBody>
      </p:sp>
      <p:sp>
        <p:nvSpPr>
          <p:cNvPr id="236" name="Google Shape;236;p33"/>
          <p:cNvSpPr txBox="1"/>
          <p:nvPr/>
        </p:nvSpPr>
        <p:spPr>
          <a:xfrm>
            <a:off x="76200" y="76200"/>
            <a:ext cx="30000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Proxima Nova Semibold"/>
                <a:ea typeface="Proxima Nova Semibold"/>
                <a:cs typeface="Proxima Nova Semibold"/>
                <a:sym typeface="Proxima Nova Semibold"/>
              </a:rPr>
              <a:t>2. Communicating Rewards &amp; Progress</a:t>
            </a:r>
            <a:endParaRPr sz="12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4"/>
          <p:cNvSpPr/>
          <p:nvPr/>
        </p:nvSpPr>
        <p:spPr>
          <a:xfrm>
            <a:off x="0" y="0"/>
            <a:ext cx="3495600" cy="5143500"/>
          </a:xfrm>
          <a:prstGeom prst="rect">
            <a:avLst/>
          </a:prstGeom>
          <a:solidFill>
            <a:srgbClr val="17A3A9">
              <a:alpha val="32910"/>
            </a:srgbClr>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100">
              <a:solidFill>
                <a:schemeClr val="dk1"/>
              </a:solidFill>
              <a:latin typeface="Proxima Nova"/>
              <a:ea typeface="Proxima Nova"/>
              <a:cs typeface="Proxima Nova"/>
              <a:sym typeface="Proxima Nova"/>
            </a:endParaRPr>
          </a:p>
        </p:txBody>
      </p:sp>
      <p:sp>
        <p:nvSpPr>
          <p:cNvPr id="242" name="Google Shape;242;p34"/>
          <p:cNvSpPr txBox="1"/>
          <p:nvPr/>
        </p:nvSpPr>
        <p:spPr>
          <a:xfrm>
            <a:off x="3567375" y="75700"/>
            <a:ext cx="5378100" cy="8037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 sz="2000">
                <a:solidFill>
                  <a:schemeClr val="dk1"/>
                </a:solidFill>
                <a:latin typeface="Proxima Nova"/>
                <a:ea typeface="Proxima Nova"/>
                <a:cs typeface="Proxima Nova"/>
                <a:sym typeface="Proxima Nova"/>
              </a:rPr>
              <a:t>The MeTab is a reasonable place for loyalty but not all Cx are aware of it</a:t>
            </a:r>
            <a:endParaRPr sz="2200">
              <a:solidFill>
                <a:schemeClr val="dk1"/>
              </a:solidFill>
              <a:latin typeface="Proxima Nova Semibold"/>
              <a:ea typeface="Proxima Nova Semibold"/>
              <a:cs typeface="Proxima Nova Semibold"/>
              <a:sym typeface="Proxima Nova Semibold"/>
            </a:endParaRPr>
          </a:p>
          <a:p>
            <a:pPr indent="0" lvl="0" marL="0" rtl="0" algn="l">
              <a:lnSpc>
                <a:spcPct val="115000"/>
              </a:lnSpc>
              <a:spcBef>
                <a:spcPts val="1200"/>
              </a:spcBef>
              <a:spcAft>
                <a:spcPts val="1200"/>
              </a:spcAft>
              <a:buNone/>
            </a:pPr>
            <a:r>
              <a:t/>
            </a:r>
            <a:endParaRPr sz="1800">
              <a:solidFill>
                <a:schemeClr val="dk1"/>
              </a:solidFill>
              <a:latin typeface="Proxima Nova"/>
              <a:ea typeface="Proxima Nova"/>
              <a:cs typeface="Proxima Nova"/>
              <a:sym typeface="Proxima Nova"/>
            </a:endParaRPr>
          </a:p>
        </p:txBody>
      </p:sp>
      <p:sp>
        <p:nvSpPr>
          <p:cNvPr id="243" name="Google Shape;243;p34"/>
          <p:cNvSpPr txBox="1"/>
          <p:nvPr/>
        </p:nvSpPr>
        <p:spPr>
          <a:xfrm>
            <a:off x="554850" y="2228675"/>
            <a:ext cx="2339700" cy="11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244" name="Google Shape;244;p34"/>
          <p:cNvPicPr preferRelativeResize="0"/>
          <p:nvPr/>
        </p:nvPicPr>
        <p:blipFill>
          <a:blip r:embed="rId3">
            <a:alphaModFix/>
          </a:blip>
          <a:stretch>
            <a:fillRect/>
          </a:stretch>
        </p:blipFill>
        <p:spPr>
          <a:xfrm>
            <a:off x="862123" y="574600"/>
            <a:ext cx="1898858" cy="4111700"/>
          </a:xfrm>
          <a:prstGeom prst="rect">
            <a:avLst/>
          </a:prstGeom>
          <a:noFill/>
          <a:ln>
            <a:noFill/>
          </a:ln>
        </p:spPr>
      </p:pic>
      <p:sp>
        <p:nvSpPr>
          <p:cNvPr id="245" name="Google Shape;245;p34"/>
          <p:cNvSpPr txBox="1"/>
          <p:nvPr/>
        </p:nvSpPr>
        <p:spPr>
          <a:xfrm>
            <a:off x="3899800" y="1128150"/>
            <a:ext cx="4566000" cy="30027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1200"/>
              </a:spcBef>
              <a:spcAft>
                <a:spcPts val="0"/>
              </a:spcAft>
              <a:buSzPts val="1300"/>
              <a:buFont typeface="Proxima Nova"/>
              <a:buChar char="●"/>
            </a:pPr>
            <a:r>
              <a:rPr lang="en" sz="1300">
                <a:latin typeface="Proxima Nova"/>
                <a:ea typeface="Proxima Nova"/>
                <a:cs typeface="Proxima Nova"/>
                <a:sym typeface="Proxima Nova"/>
              </a:rPr>
              <a:t>Half of Cx were aware of the MeTab but indicated that they </a:t>
            </a:r>
            <a:r>
              <a:rPr b="1" lang="en" sz="1300">
                <a:latin typeface="Proxima Nova"/>
                <a:ea typeface="Proxima Nova"/>
                <a:cs typeface="Proxima Nova"/>
                <a:sym typeface="Proxima Nova"/>
              </a:rPr>
              <a:t>only use it for previous orders</a:t>
            </a:r>
            <a:endParaRPr b="1" sz="1300">
              <a:latin typeface="Proxima Nova"/>
              <a:ea typeface="Proxima Nova"/>
              <a:cs typeface="Proxima Nova"/>
              <a:sym typeface="Proxima Nova"/>
            </a:endParaRPr>
          </a:p>
          <a:p>
            <a:pPr indent="-311150" lvl="0" marL="457200" rtl="0" algn="l">
              <a:lnSpc>
                <a:spcPct val="115000"/>
              </a:lnSpc>
              <a:spcBef>
                <a:spcPts val="1000"/>
              </a:spcBef>
              <a:spcAft>
                <a:spcPts val="0"/>
              </a:spcAft>
              <a:buSzPts val="1300"/>
              <a:buFont typeface="Proxima Nova"/>
              <a:buChar char="●"/>
            </a:pPr>
            <a:r>
              <a:rPr lang="en" sz="1300">
                <a:latin typeface="Proxima Nova"/>
                <a:ea typeface="Proxima Nova"/>
                <a:cs typeface="Proxima Nova"/>
                <a:sym typeface="Proxima Nova"/>
              </a:rPr>
              <a:t>Cx felt it </a:t>
            </a:r>
            <a:r>
              <a:rPr b="1" lang="en" sz="1300">
                <a:latin typeface="Proxima Nova"/>
                <a:ea typeface="Proxima Nova"/>
                <a:cs typeface="Proxima Nova"/>
                <a:sym typeface="Proxima Nova"/>
              </a:rPr>
              <a:t>made sense on the MeTab </a:t>
            </a:r>
            <a:r>
              <a:rPr lang="en" sz="1300">
                <a:latin typeface="Proxima Nova"/>
                <a:ea typeface="Proxima Nova"/>
                <a:cs typeface="Proxima Nova"/>
                <a:sym typeface="Proxima Nova"/>
              </a:rPr>
              <a:t>even if they aren’t necessarily used to visiting it</a:t>
            </a:r>
            <a:endParaRPr sz="1300">
              <a:latin typeface="Proxima Nova"/>
              <a:ea typeface="Proxima Nova"/>
              <a:cs typeface="Proxima Nova"/>
              <a:sym typeface="Proxima Nova"/>
            </a:endParaRPr>
          </a:p>
          <a:p>
            <a:pPr indent="-311150" lvl="0" marL="457200" rtl="0" algn="l">
              <a:lnSpc>
                <a:spcPct val="115000"/>
              </a:lnSpc>
              <a:spcBef>
                <a:spcPts val="1000"/>
              </a:spcBef>
              <a:spcAft>
                <a:spcPts val="0"/>
              </a:spcAft>
              <a:buSzPts val="1300"/>
              <a:buFont typeface="Proxima Nova"/>
              <a:buChar char="●"/>
            </a:pPr>
            <a:r>
              <a:rPr lang="en" sz="1300">
                <a:latin typeface="Proxima Nova"/>
                <a:ea typeface="Proxima Nova"/>
                <a:cs typeface="Proxima Nova"/>
                <a:sym typeface="Proxima Nova"/>
              </a:rPr>
              <a:t>All Cx had </a:t>
            </a:r>
            <a:r>
              <a:rPr b="1" lang="en" sz="1300">
                <a:latin typeface="Proxima Nova"/>
                <a:ea typeface="Proxima Nova"/>
                <a:cs typeface="Proxima Nova"/>
                <a:sym typeface="Proxima Nova"/>
              </a:rPr>
              <a:t>no idea that they can already access store rewards on the MeTab</a:t>
            </a:r>
            <a:endParaRPr b="1" sz="1300">
              <a:latin typeface="Proxima Nova"/>
              <a:ea typeface="Proxima Nova"/>
              <a:cs typeface="Proxima Nova"/>
              <a:sym typeface="Proxima Nova"/>
            </a:endParaRPr>
          </a:p>
          <a:p>
            <a:pPr indent="-311150" lvl="0" marL="457200" rtl="0" algn="l">
              <a:lnSpc>
                <a:spcPct val="115000"/>
              </a:lnSpc>
              <a:spcBef>
                <a:spcPts val="1200"/>
              </a:spcBef>
              <a:spcAft>
                <a:spcPts val="0"/>
              </a:spcAft>
              <a:buSzPts val="1300"/>
              <a:buFont typeface="Proxima Nova"/>
              <a:buChar char="●"/>
            </a:pPr>
            <a:r>
              <a:rPr lang="en" sz="1300">
                <a:latin typeface="Proxima Nova"/>
                <a:ea typeface="Proxima Nova"/>
                <a:cs typeface="Proxima Nova"/>
                <a:sym typeface="Proxima Nova"/>
              </a:rPr>
              <a:t>A few Cx mentioned they would want to see reward information</a:t>
            </a:r>
            <a:r>
              <a:rPr b="1" lang="en" sz="1300">
                <a:latin typeface="Proxima Nova"/>
                <a:ea typeface="Proxima Nova"/>
                <a:cs typeface="Proxima Nova"/>
                <a:sym typeface="Proxima Nova"/>
              </a:rPr>
              <a:t> on the homepage</a:t>
            </a:r>
            <a:r>
              <a:rPr lang="en" sz="1300">
                <a:latin typeface="Proxima Nova"/>
                <a:ea typeface="Proxima Nova"/>
                <a:cs typeface="Proxima Nova"/>
                <a:sym typeface="Proxima Nova"/>
              </a:rPr>
              <a:t>, particularly if they </a:t>
            </a:r>
            <a:r>
              <a:rPr b="1" lang="en" sz="1300">
                <a:latin typeface="Proxima Nova"/>
                <a:ea typeface="Proxima Nova"/>
                <a:cs typeface="Proxima Nova"/>
                <a:sym typeface="Proxima Nova"/>
              </a:rPr>
              <a:t>reached a major milestone </a:t>
            </a:r>
            <a:endParaRPr b="1" sz="1300">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a:latin typeface="Proxima Nova"/>
              <a:ea typeface="Proxima Nova"/>
              <a:cs typeface="Proxima Nova"/>
              <a:sym typeface="Proxima Nova"/>
            </a:endParaRPr>
          </a:p>
          <a:p>
            <a:pPr indent="0" lvl="0" marL="0" rtl="0" algn="l">
              <a:lnSpc>
                <a:spcPct val="115000"/>
              </a:lnSpc>
              <a:spcBef>
                <a:spcPts val="1200"/>
              </a:spcBef>
              <a:spcAft>
                <a:spcPts val="1200"/>
              </a:spcAft>
              <a:buNone/>
            </a:pPr>
            <a:r>
              <a:t/>
            </a:r>
            <a:endParaRPr>
              <a:latin typeface="Proxima Nova"/>
              <a:ea typeface="Proxima Nova"/>
              <a:cs typeface="Proxima Nova"/>
              <a:sym typeface="Proxima Nova"/>
            </a:endParaRPr>
          </a:p>
        </p:txBody>
      </p:sp>
      <p:sp>
        <p:nvSpPr>
          <p:cNvPr id="246" name="Google Shape;246;p34"/>
          <p:cNvSpPr txBox="1"/>
          <p:nvPr/>
        </p:nvSpPr>
        <p:spPr>
          <a:xfrm>
            <a:off x="3776525" y="3978275"/>
            <a:ext cx="4566000" cy="6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E23208"/>
                </a:solidFill>
                <a:latin typeface="Proxima Nova"/>
                <a:ea typeface="Proxima Nova"/>
                <a:cs typeface="Proxima Nova"/>
                <a:sym typeface="Proxima Nova"/>
              </a:rPr>
              <a:t>Research Recommends: </a:t>
            </a:r>
            <a:r>
              <a:rPr lang="en" sz="1100">
                <a:solidFill>
                  <a:srgbClr val="E23208"/>
                </a:solidFill>
                <a:latin typeface="Proxima Nova"/>
                <a:ea typeface="Proxima Nova"/>
                <a:cs typeface="Proxima Nova"/>
                <a:sym typeface="Proxima Nova"/>
              </a:rPr>
              <a:t>The MeTab will work to house this but work has to be done to build awareness of the MeTab and loyalty’s location there.  Additionally we may </a:t>
            </a:r>
            <a:r>
              <a:rPr lang="en" sz="1100">
                <a:solidFill>
                  <a:srgbClr val="E23208"/>
                </a:solidFill>
                <a:latin typeface="Proxima Nova"/>
                <a:ea typeface="Proxima Nova"/>
                <a:cs typeface="Proxima Nova"/>
                <a:sym typeface="Proxima Nova"/>
              </a:rPr>
              <a:t>consider</a:t>
            </a:r>
            <a:r>
              <a:rPr lang="en" sz="1100">
                <a:solidFill>
                  <a:srgbClr val="E23208"/>
                </a:solidFill>
                <a:latin typeface="Proxima Nova"/>
                <a:ea typeface="Proxima Nova"/>
                <a:cs typeface="Proxima Nova"/>
                <a:sym typeface="Proxima Nova"/>
              </a:rPr>
              <a:t> including reward status on the homepage for a short </a:t>
            </a:r>
            <a:r>
              <a:rPr lang="en" sz="1100">
                <a:solidFill>
                  <a:srgbClr val="E23208"/>
                </a:solidFill>
                <a:latin typeface="Proxima Nova"/>
                <a:ea typeface="Proxima Nova"/>
                <a:cs typeface="Proxima Nova"/>
                <a:sym typeface="Proxima Nova"/>
              </a:rPr>
              <a:t>period</a:t>
            </a:r>
            <a:r>
              <a:rPr lang="en" sz="1100">
                <a:solidFill>
                  <a:srgbClr val="E23208"/>
                </a:solidFill>
                <a:latin typeface="Proxima Nova"/>
                <a:ea typeface="Proxima Nova"/>
                <a:cs typeface="Proxima Nova"/>
                <a:sym typeface="Proxima Nova"/>
              </a:rPr>
              <a:t> after opting-in and then when major milestones are reached.</a:t>
            </a:r>
            <a:endParaRPr>
              <a:solidFill>
                <a:srgbClr val="E23208"/>
              </a:solidFill>
              <a:latin typeface="Proxima Nova"/>
              <a:ea typeface="Proxima Nova"/>
              <a:cs typeface="Proxima Nova"/>
              <a:sym typeface="Proxima Nova"/>
            </a:endParaRPr>
          </a:p>
        </p:txBody>
      </p:sp>
      <p:sp>
        <p:nvSpPr>
          <p:cNvPr id="247" name="Google Shape;247;p34"/>
          <p:cNvSpPr txBox="1"/>
          <p:nvPr/>
        </p:nvSpPr>
        <p:spPr>
          <a:xfrm>
            <a:off x="76200" y="76200"/>
            <a:ext cx="30000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Proxima Nova Semibold"/>
                <a:ea typeface="Proxima Nova Semibold"/>
                <a:cs typeface="Proxima Nova Semibold"/>
                <a:sym typeface="Proxima Nova Semibold"/>
              </a:rPr>
              <a:t>3</a:t>
            </a:r>
            <a:r>
              <a:rPr lang="en" sz="1000">
                <a:solidFill>
                  <a:schemeClr val="dk1"/>
                </a:solidFill>
                <a:latin typeface="Proxima Nova Semibold"/>
                <a:ea typeface="Proxima Nova Semibold"/>
                <a:cs typeface="Proxima Nova Semibold"/>
                <a:sym typeface="Proxima Nova Semibold"/>
              </a:rPr>
              <a:t>. Loyalty “Hub”</a:t>
            </a:r>
            <a:endParaRPr sz="12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5"/>
          <p:cNvSpPr/>
          <p:nvPr/>
        </p:nvSpPr>
        <p:spPr>
          <a:xfrm>
            <a:off x="0" y="0"/>
            <a:ext cx="3495600" cy="5143500"/>
          </a:xfrm>
          <a:prstGeom prst="rect">
            <a:avLst/>
          </a:prstGeom>
          <a:solidFill>
            <a:srgbClr val="17A3A9">
              <a:alpha val="32910"/>
            </a:srgbClr>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100">
              <a:solidFill>
                <a:schemeClr val="dk1"/>
              </a:solidFill>
              <a:latin typeface="Proxima Nova"/>
              <a:ea typeface="Proxima Nova"/>
              <a:cs typeface="Proxima Nova"/>
              <a:sym typeface="Proxima Nova"/>
            </a:endParaRPr>
          </a:p>
        </p:txBody>
      </p:sp>
      <p:sp>
        <p:nvSpPr>
          <p:cNvPr id="253" name="Google Shape;253;p35"/>
          <p:cNvSpPr txBox="1"/>
          <p:nvPr/>
        </p:nvSpPr>
        <p:spPr>
          <a:xfrm>
            <a:off x="3567375" y="75700"/>
            <a:ext cx="5378100" cy="8037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 sz="2000">
                <a:solidFill>
                  <a:schemeClr val="dk1"/>
                </a:solidFill>
                <a:latin typeface="Proxima Nova"/>
                <a:ea typeface="Proxima Nova"/>
                <a:cs typeface="Proxima Nova"/>
                <a:sym typeface="Proxima Nova"/>
              </a:rPr>
              <a:t>The promo wallet looked clean and familiar but was not necessarily “helpful”</a:t>
            </a:r>
            <a:endParaRPr sz="2200">
              <a:solidFill>
                <a:schemeClr val="dk1"/>
              </a:solidFill>
              <a:latin typeface="Proxima Nova Semibold"/>
              <a:ea typeface="Proxima Nova Semibold"/>
              <a:cs typeface="Proxima Nova Semibold"/>
              <a:sym typeface="Proxima Nova Semibold"/>
            </a:endParaRPr>
          </a:p>
          <a:p>
            <a:pPr indent="0" lvl="0" marL="0" rtl="0" algn="l">
              <a:lnSpc>
                <a:spcPct val="115000"/>
              </a:lnSpc>
              <a:spcBef>
                <a:spcPts val="1200"/>
              </a:spcBef>
              <a:spcAft>
                <a:spcPts val="1200"/>
              </a:spcAft>
              <a:buNone/>
            </a:pPr>
            <a:r>
              <a:t/>
            </a:r>
            <a:endParaRPr sz="1800">
              <a:solidFill>
                <a:schemeClr val="dk1"/>
              </a:solidFill>
              <a:latin typeface="Proxima Nova"/>
              <a:ea typeface="Proxima Nova"/>
              <a:cs typeface="Proxima Nova"/>
              <a:sym typeface="Proxima Nova"/>
            </a:endParaRPr>
          </a:p>
        </p:txBody>
      </p:sp>
      <p:sp>
        <p:nvSpPr>
          <p:cNvPr id="254" name="Google Shape;254;p35"/>
          <p:cNvSpPr txBox="1"/>
          <p:nvPr/>
        </p:nvSpPr>
        <p:spPr>
          <a:xfrm>
            <a:off x="554850" y="2228675"/>
            <a:ext cx="2339700" cy="11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255" name="Google Shape;255;p35"/>
          <p:cNvPicPr preferRelativeResize="0"/>
          <p:nvPr/>
        </p:nvPicPr>
        <p:blipFill>
          <a:blip r:embed="rId3">
            <a:alphaModFix/>
          </a:blip>
          <a:stretch>
            <a:fillRect/>
          </a:stretch>
        </p:blipFill>
        <p:spPr>
          <a:xfrm>
            <a:off x="835225" y="554525"/>
            <a:ext cx="1929525" cy="4178077"/>
          </a:xfrm>
          <a:prstGeom prst="rect">
            <a:avLst/>
          </a:prstGeom>
          <a:noFill/>
          <a:ln>
            <a:noFill/>
          </a:ln>
        </p:spPr>
      </p:pic>
      <p:sp>
        <p:nvSpPr>
          <p:cNvPr id="256" name="Google Shape;256;p35"/>
          <p:cNvSpPr txBox="1"/>
          <p:nvPr/>
        </p:nvSpPr>
        <p:spPr>
          <a:xfrm>
            <a:off x="3899800" y="1128150"/>
            <a:ext cx="4566000" cy="300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latin typeface="Proxima Nova"/>
                <a:ea typeface="Proxima Nova"/>
                <a:cs typeface="Proxima Nova"/>
                <a:sym typeface="Proxima Nova"/>
              </a:rPr>
              <a:t>What worked:</a:t>
            </a:r>
            <a:endParaRPr b="1">
              <a:latin typeface="Proxima Nova"/>
              <a:ea typeface="Proxima Nova"/>
              <a:cs typeface="Proxima Nova"/>
              <a:sym typeface="Proxima Nova"/>
            </a:endParaRPr>
          </a:p>
          <a:p>
            <a:pPr indent="-304800" lvl="0" marL="457200" rtl="0" algn="l">
              <a:lnSpc>
                <a:spcPct val="115000"/>
              </a:lnSpc>
              <a:spcBef>
                <a:spcPts val="1200"/>
              </a:spcBef>
              <a:spcAft>
                <a:spcPts val="0"/>
              </a:spcAft>
              <a:buSzPts val="1200"/>
              <a:buFont typeface="Proxima Nova"/>
              <a:buChar char="●"/>
            </a:pPr>
            <a:r>
              <a:rPr lang="en" sz="1200">
                <a:latin typeface="Proxima Nova"/>
                <a:ea typeface="Proxima Nova"/>
                <a:cs typeface="Proxima Nova"/>
                <a:sym typeface="Proxima Nova"/>
              </a:rPr>
              <a:t>Different colors to quickly see different Rx</a:t>
            </a:r>
            <a:endParaRPr sz="1200">
              <a:latin typeface="Proxima Nova"/>
              <a:ea typeface="Proxima Nova"/>
              <a:cs typeface="Proxima Nova"/>
              <a:sym typeface="Proxima Nova"/>
            </a:endParaRPr>
          </a:p>
          <a:p>
            <a:pPr indent="-304800" lvl="0" marL="457200" rtl="0" algn="l">
              <a:lnSpc>
                <a:spcPct val="115000"/>
              </a:lnSpc>
              <a:spcBef>
                <a:spcPts val="0"/>
              </a:spcBef>
              <a:spcAft>
                <a:spcPts val="0"/>
              </a:spcAft>
              <a:buSzPts val="1200"/>
              <a:buFont typeface="Proxima Nova"/>
              <a:buChar char="●"/>
            </a:pPr>
            <a:r>
              <a:rPr lang="en" sz="1200">
                <a:latin typeface="Proxima Nova"/>
                <a:ea typeface="Proxima Nova"/>
                <a:cs typeface="Proxima Nova"/>
                <a:sym typeface="Proxima Nova"/>
              </a:rPr>
              <a:t>Simple, no information overload</a:t>
            </a:r>
            <a:endParaRPr sz="1200">
              <a:latin typeface="Proxima Nova"/>
              <a:ea typeface="Proxima Nova"/>
              <a:cs typeface="Proxima Nova"/>
              <a:sym typeface="Proxima Nova"/>
            </a:endParaRPr>
          </a:p>
          <a:p>
            <a:pPr indent="-304800" lvl="0" marL="457200" rtl="0" algn="l">
              <a:lnSpc>
                <a:spcPct val="115000"/>
              </a:lnSpc>
              <a:spcBef>
                <a:spcPts val="0"/>
              </a:spcBef>
              <a:spcAft>
                <a:spcPts val="0"/>
              </a:spcAft>
              <a:buSzPts val="1200"/>
              <a:buFont typeface="Proxima Nova"/>
              <a:buChar char="●"/>
            </a:pPr>
            <a:r>
              <a:rPr lang="en" sz="1200">
                <a:latin typeface="Proxima Nova"/>
                <a:ea typeface="Proxima Nova"/>
                <a:cs typeface="Proxima Nova"/>
                <a:sym typeface="Proxima Nova"/>
              </a:rPr>
              <a:t>Breaking out retail and Rx </a:t>
            </a:r>
            <a:r>
              <a:rPr lang="en" sz="1200">
                <a:latin typeface="Proxima Nova"/>
                <a:ea typeface="Proxima Nova"/>
                <a:cs typeface="Proxima Nova"/>
                <a:sym typeface="Proxima Nova"/>
              </a:rPr>
              <a:t>separately</a:t>
            </a:r>
            <a:endParaRPr>
              <a:latin typeface="Proxima Nova"/>
              <a:ea typeface="Proxima Nova"/>
              <a:cs typeface="Proxima Nova"/>
              <a:sym typeface="Proxima Nova"/>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latin typeface="Proxima Nova"/>
                <a:ea typeface="Proxima Nova"/>
                <a:cs typeface="Proxima Nova"/>
                <a:sym typeface="Proxima Nova"/>
              </a:rPr>
              <a:t>What didn’t work:</a:t>
            </a:r>
            <a:endParaRPr b="1">
              <a:solidFill>
                <a:schemeClr val="dk1"/>
              </a:solidFill>
              <a:latin typeface="Proxima Nova"/>
              <a:ea typeface="Proxima Nova"/>
              <a:cs typeface="Proxima Nova"/>
              <a:sym typeface="Proxima Nova"/>
            </a:endParaRPr>
          </a:p>
          <a:p>
            <a:pPr indent="-304800" lvl="0" marL="457200" rtl="0" algn="l">
              <a:lnSpc>
                <a:spcPct val="115000"/>
              </a:lnSpc>
              <a:spcBef>
                <a:spcPts val="120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Cx don’t feel loyalty cards meet the same use case as the Apple Wallet</a:t>
            </a:r>
            <a:endParaRPr sz="1200">
              <a:solidFill>
                <a:schemeClr val="dk1"/>
              </a:solidFill>
              <a:latin typeface="Proxima Nova"/>
              <a:ea typeface="Proxima Nova"/>
              <a:cs typeface="Proxima Nova"/>
              <a:sym typeface="Proxima Nova"/>
            </a:endParaRPr>
          </a:p>
          <a:p>
            <a:pPr indent="-304800" lvl="0" marL="457200" rtl="0" algn="l">
              <a:lnSpc>
                <a:spcPct val="115000"/>
              </a:lnSpc>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It felt like an unnecessary step </a:t>
            </a:r>
            <a:endParaRPr sz="1200">
              <a:solidFill>
                <a:schemeClr val="dk1"/>
              </a:solidFill>
              <a:latin typeface="Proxima Nova"/>
              <a:ea typeface="Proxima Nova"/>
              <a:cs typeface="Proxima Nova"/>
              <a:sym typeface="Proxima Nova"/>
            </a:endParaRPr>
          </a:p>
          <a:p>
            <a:pPr indent="-304800" lvl="0" marL="457200" rtl="0" algn="l">
              <a:lnSpc>
                <a:spcPct val="115000"/>
              </a:lnSpc>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Cx want to be able to see points quickly; you need to click around to find out where you might have a reward</a:t>
            </a:r>
            <a:endParaRPr sz="1200">
              <a:solidFill>
                <a:schemeClr val="dk1"/>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a:latin typeface="Proxima Nova"/>
              <a:ea typeface="Proxima Nova"/>
              <a:cs typeface="Proxima Nova"/>
              <a:sym typeface="Proxima Nova"/>
            </a:endParaRPr>
          </a:p>
          <a:p>
            <a:pPr indent="0" lvl="0" marL="0" rtl="0" algn="l">
              <a:lnSpc>
                <a:spcPct val="115000"/>
              </a:lnSpc>
              <a:spcBef>
                <a:spcPts val="1200"/>
              </a:spcBef>
              <a:spcAft>
                <a:spcPts val="1200"/>
              </a:spcAft>
              <a:buNone/>
            </a:pPr>
            <a:r>
              <a:t/>
            </a:r>
            <a:endParaRPr>
              <a:latin typeface="Proxima Nova"/>
              <a:ea typeface="Proxima Nova"/>
              <a:cs typeface="Proxima Nova"/>
              <a:sym typeface="Proxima Nova"/>
            </a:endParaRPr>
          </a:p>
        </p:txBody>
      </p:sp>
      <p:sp>
        <p:nvSpPr>
          <p:cNvPr id="257" name="Google Shape;257;p35"/>
          <p:cNvSpPr txBox="1"/>
          <p:nvPr/>
        </p:nvSpPr>
        <p:spPr>
          <a:xfrm>
            <a:off x="4005125" y="4283075"/>
            <a:ext cx="4566000" cy="6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E23208"/>
                </a:solidFill>
                <a:latin typeface="Proxima Nova"/>
                <a:ea typeface="Proxima Nova"/>
                <a:cs typeface="Proxima Nova"/>
                <a:sym typeface="Proxima Nova"/>
              </a:rPr>
              <a:t>Research Recommends: </a:t>
            </a:r>
            <a:r>
              <a:rPr lang="en" sz="1100">
                <a:solidFill>
                  <a:srgbClr val="E23208"/>
                </a:solidFill>
                <a:latin typeface="Proxima Nova"/>
                <a:ea typeface="Proxima Nova"/>
                <a:cs typeface="Proxima Nova"/>
                <a:sym typeface="Proxima Nova"/>
              </a:rPr>
              <a:t>Rethinking the design of this to move away from cards while keeping color and simplicity.  Do not include all reward detail, but some sort of points status for each.</a:t>
            </a:r>
            <a:endParaRPr>
              <a:solidFill>
                <a:srgbClr val="E23208"/>
              </a:solidFill>
              <a:latin typeface="Proxima Nova"/>
              <a:ea typeface="Proxima Nova"/>
              <a:cs typeface="Proxima Nova"/>
              <a:sym typeface="Proxima Nova"/>
            </a:endParaRPr>
          </a:p>
        </p:txBody>
      </p:sp>
      <p:sp>
        <p:nvSpPr>
          <p:cNvPr id="258" name="Google Shape;258;p35"/>
          <p:cNvSpPr txBox="1"/>
          <p:nvPr/>
        </p:nvSpPr>
        <p:spPr>
          <a:xfrm>
            <a:off x="76200" y="76200"/>
            <a:ext cx="30000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Proxima Nova Semibold"/>
                <a:ea typeface="Proxima Nova Semibold"/>
                <a:cs typeface="Proxima Nova Semibold"/>
                <a:sym typeface="Proxima Nova Semibold"/>
              </a:rPr>
              <a:t>3. Loyalty “Hub”</a:t>
            </a:r>
            <a:endParaRPr sz="12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6"/>
          <p:cNvSpPr/>
          <p:nvPr/>
        </p:nvSpPr>
        <p:spPr>
          <a:xfrm>
            <a:off x="0" y="0"/>
            <a:ext cx="3495600" cy="5143500"/>
          </a:xfrm>
          <a:prstGeom prst="rect">
            <a:avLst/>
          </a:prstGeom>
          <a:solidFill>
            <a:srgbClr val="17A3A9">
              <a:alpha val="32910"/>
            </a:srgbClr>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100">
              <a:solidFill>
                <a:schemeClr val="dk1"/>
              </a:solidFill>
              <a:latin typeface="Proxima Nova"/>
              <a:ea typeface="Proxima Nova"/>
              <a:cs typeface="Proxima Nova"/>
              <a:sym typeface="Proxima Nova"/>
            </a:endParaRPr>
          </a:p>
        </p:txBody>
      </p:sp>
      <p:sp>
        <p:nvSpPr>
          <p:cNvPr id="264" name="Google Shape;264;p36"/>
          <p:cNvSpPr txBox="1"/>
          <p:nvPr/>
        </p:nvSpPr>
        <p:spPr>
          <a:xfrm>
            <a:off x="365075" y="545525"/>
            <a:ext cx="2976600" cy="8037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 sz="2000">
                <a:solidFill>
                  <a:schemeClr val="dk1"/>
                </a:solidFill>
                <a:latin typeface="Proxima Nova"/>
                <a:ea typeface="Proxima Nova"/>
                <a:cs typeface="Proxima Nova"/>
                <a:sym typeface="Proxima Nova"/>
              </a:rPr>
              <a:t>Cx LOVED the individual store summary pages</a:t>
            </a:r>
            <a:endParaRPr sz="2200">
              <a:solidFill>
                <a:schemeClr val="dk1"/>
              </a:solidFill>
              <a:latin typeface="Proxima Nova Semibold"/>
              <a:ea typeface="Proxima Nova Semibold"/>
              <a:cs typeface="Proxima Nova Semibold"/>
              <a:sym typeface="Proxima Nova Semibold"/>
            </a:endParaRPr>
          </a:p>
          <a:p>
            <a:pPr indent="0" lvl="0" marL="0" rtl="0" algn="l">
              <a:lnSpc>
                <a:spcPct val="115000"/>
              </a:lnSpc>
              <a:spcBef>
                <a:spcPts val="1200"/>
              </a:spcBef>
              <a:spcAft>
                <a:spcPts val="1200"/>
              </a:spcAft>
              <a:buNone/>
            </a:pPr>
            <a:r>
              <a:t/>
            </a:r>
            <a:endParaRPr sz="1800">
              <a:solidFill>
                <a:schemeClr val="dk1"/>
              </a:solidFill>
              <a:latin typeface="Proxima Nova"/>
              <a:ea typeface="Proxima Nova"/>
              <a:cs typeface="Proxima Nova"/>
              <a:sym typeface="Proxima Nova"/>
            </a:endParaRPr>
          </a:p>
        </p:txBody>
      </p:sp>
      <p:sp>
        <p:nvSpPr>
          <p:cNvPr id="265" name="Google Shape;265;p36"/>
          <p:cNvSpPr txBox="1"/>
          <p:nvPr/>
        </p:nvSpPr>
        <p:spPr>
          <a:xfrm>
            <a:off x="554850" y="2228675"/>
            <a:ext cx="2339700" cy="11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266" name="Google Shape;266;p36"/>
          <p:cNvPicPr preferRelativeResize="0"/>
          <p:nvPr/>
        </p:nvPicPr>
        <p:blipFill>
          <a:blip r:embed="rId3">
            <a:alphaModFix/>
          </a:blip>
          <a:stretch>
            <a:fillRect/>
          </a:stretch>
        </p:blipFill>
        <p:spPr>
          <a:xfrm>
            <a:off x="4977339" y="152400"/>
            <a:ext cx="2234621" cy="4838700"/>
          </a:xfrm>
          <a:prstGeom prst="rect">
            <a:avLst/>
          </a:prstGeom>
          <a:noFill/>
          <a:ln>
            <a:noFill/>
          </a:ln>
        </p:spPr>
      </p:pic>
      <p:sp>
        <p:nvSpPr>
          <p:cNvPr id="267" name="Google Shape;267;p36"/>
          <p:cNvSpPr txBox="1"/>
          <p:nvPr/>
        </p:nvSpPr>
        <p:spPr>
          <a:xfrm>
            <a:off x="173925" y="4416325"/>
            <a:ext cx="2976600" cy="6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E23208"/>
                </a:solidFill>
                <a:latin typeface="Proxima Nova"/>
                <a:ea typeface="Proxima Nova"/>
                <a:cs typeface="Proxima Nova"/>
                <a:sym typeface="Proxima Nova"/>
              </a:rPr>
              <a:t>Research Recommends: </a:t>
            </a:r>
            <a:r>
              <a:rPr lang="en" sz="1100">
                <a:solidFill>
                  <a:srgbClr val="E23208"/>
                </a:solidFill>
                <a:latin typeface="Proxima Nova"/>
                <a:ea typeface="Proxima Nova"/>
                <a:cs typeface="Proxima Nova"/>
                <a:sym typeface="Proxima Nova"/>
              </a:rPr>
              <a:t>Ship it!</a:t>
            </a:r>
            <a:endParaRPr>
              <a:solidFill>
                <a:srgbClr val="E23208"/>
              </a:solidFill>
              <a:latin typeface="Proxima Nova"/>
              <a:ea typeface="Proxima Nova"/>
              <a:cs typeface="Proxima Nova"/>
              <a:sym typeface="Proxima Nova"/>
            </a:endParaRPr>
          </a:p>
        </p:txBody>
      </p:sp>
      <p:sp>
        <p:nvSpPr>
          <p:cNvPr id="268" name="Google Shape;268;p36"/>
          <p:cNvSpPr txBox="1"/>
          <p:nvPr/>
        </p:nvSpPr>
        <p:spPr>
          <a:xfrm>
            <a:off x="76200" y="76200"/>
            <a:ext cx="30000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Proxima Nova Semibold"/>
                <a:ea typeface="Proxima Nova Semibold"/>
                <a:cs typeface="Proxima Nova Semibold"/>
                <a:sym typeface="Proxima Nova Semibold"/>
              </a:rPr>
              <a:t>3. Loyalty “Hub”</a:t>
            </a:r>
            <a:endParaRPr sz="12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9"/>
          <p:cNvSpPr/>
          <p:nvPr/>
        </p:nvSpPr>
        <p:spPr>
          <a:xfrm>
            <a:off x="760350" y="1130400"/>
            <a:ext cx="538500" cy="53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roxima Nova"/>
                <a:ea typeface="Proxima Nova"/>
                <a:cs typeface="Proxima Nova"/>
                <a:sym typeface="Proxima Nova"/>
              </a:rPr>
              <a:t>1</a:t>
            </a:r>
            <a:endParaRPr b="1" sz="1800">
              <a:solidFill>
                <a:schemeClr val="lt1"/>
              </a:solidFill>
              <a:latin typeface="Proxima Nova"/>
              <a:ea typeface="Proxima Nova"/>
              <a:cs typeface="Proxima Nova"/>
              <a:sym typeface="Proxima Nova"/>
            </a:endParaRPr>
          </a:p>
        </p:txBody>
      </p:sp>
      <p:sp>
        <p:nvSpPr>
          <p:cNvPr id="75" name="Google Shape;75;p19"/>
          <p:cNvSpPr/>
          <p:nvPr/>
        </p:nvSpPr>
        <p:spPr>
          <a:xfrm>
            <a:off x="760350" y="1817850"/>
            <a:ext cx="538500" cy="530100"/>
          </a:xfrm>
          <a:prstGeom prst="ellipse">
            <a:avLst/>
          </a:prstGeom>
          <a:solidFill>
            <a:srgbClr val="E2320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roxima Nova"/>
                <a:ea typeface="Proxima Nova"/>
                <a:cs typeface="Proxima Nova"/>
                <a:sym typeface="Proxima Nova"/>
              </a:rPr>
              <a:t>2</a:t>
            </a:r>
            <a:endParaRPr b="1" sz="1800">
              <a:solidFill>
                <a:schemeClr val="lt1"/>
              </a:solidFill>
              <a:latin typeface="Proxima Nova"/>
              <a:ea typeface="Proxima Nova"/>
              <a:cs typeface="Proxima Nova"/>
              <a:sym typeface="Proxima Nova"/>
            </a:endParaRPr>
          </a:p>
        </p:txBody>
      </p:sp>
      <p:sp>
        <p:nvSpPr>
          <p:cNvPr id="76" name="Google Shape;76;p19"/>
          <p:cNvSpPr/>
          <p:nvPr/>
        </p:nvSpPr>
        <p:spPr>
          <a:xfrm>
            <a:off x="760350" y="2505300"/>
            <a:ext cx="538500" cy="530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roxima Nova"/>
                <a:ea typeface="Proxima Nova"/>
                <a:cs typeface="Proxima Nova"/>
                <a:sym typeface="Proxima Nova"/>
              </a:rPr>
              <a:t>3</a:t>
            </a:r>
            <a:endParaRPr b="1" sz="1800">
              <a:solidFill>
                <a:schemeClr val="lt1"/>
              </a:solidFill>
              <a:latin typeface="Proxima Nova"/>
              <a:ea typeface="Proxima Nova"/>
              <a:cs typeface="Proxima Nova"/>
              <a:sym typeface="Proxima Nova"/>
            </a:endParaRPr>
          </a:p>
        </p:txBody>
      </p:sp>
      <p:sp>
        <p:nvSpPr>
          <p:cNvPr id="77" name="Google Shape;77;p19"/>
          <p:cNvSpPr txBox="1"/>
          <p:nvPr/>
        </p:nvSpPr>
        <p:spPr>
          <a:xfrm>
            <a:off x="1336825" y="1169450"/>
            <a:ext cx="2816100" cy="4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roxima Nova Semibold"/>
                <a:ea typeface="Proxima Nova Semibold"/>
                <a:cs typeface="Proxima Nova Semibold"/>
                <a:sym typeface="Proxima Nova Semibold"/>
              </a:rPr>
              <a:t>Background &amp; Approach</a:t>
            </a:r>
            <a:endParaRPr>
              <a:solidFill>
                <a:schemeClr val="dk1"/>
              </a:solidFill>
              <a:latin typeface="Proxima Nova Semibold"/>
              <a:ea typeface="Proxima Nova Semibold"/>
              <a:cs typeface="Proxima Nova Semibold"/>
              <a:sym typeface="Proxima Nova Semibold"/>
            </a:endParaRPr>
          </a:p>
        </p:txBody>
      </p:sp>
      <p:sp>
        <p:nvSpPr>
          <p:cNvPr id="78" name="Google Shape;78;p19"/>
          <p:cNvSpPr txBox="1"/>
          <p:nvPr/>
        </p:nvSpPr>
        <p:spPr>
          <a:xfrm>
            <a:off x="1367725" y="1861375"/>
            <a:ext cx="3788100" cy="4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roxima Nova Semibold"/>
                <a:ea typeface="Proxima Nova Semibold"/>
                <a:cs typeface="Proxima Nova Semibold"/>
                <a:sym typeface="Proxima Nova Semibold"/>
              </a:rPr>
              <a:t>Summary of Recommendations</a:t>
            </a:r>
            <a:endParaRPr>
              <a:solidFill>
                <a:schemeClr val="dk1"/>
              </a:solidFill>
              <a:latin typeface="Proxima Nova Semibold"/>
              <a:ea typeface="Proxima Nova Semibold"/>
              <a:cs typeface="Proxima Nova Semibold"/>
              <a:sym typeface="Proxima Nova Semibold"/>
            </a:endParaRPr>
          </a:p>
        </p:txBody>
      </p:sp>
      <p:sp>
        <p:nvSpPr>
          <p:cNvPr id="79" name="Google Shape;79;p19"/>
          <p:cNvSpPr txBox="1"/>
          <p:nvPr/>
        </p:nvSpPr>
        <p:spPr>
          <a:xfrm>
            <a:off x="1336825" y="2553300"/>
            <a:ext cx="3697500" cy="4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roxima Nova Semibold"/>
                <a:ea typeface="Proxima Nova Semibold"/>
                <a:cs typeface="Proxima Nova Semibold"/>
                <a:sym typeface="Proxima Nova Semibold"/>
              </a:rPr>
              <a:t>Concept Test Insights</a:t>
            </a:r>
            <a:endParaRPr>
              <a:solidFill>
                <a:schemeClr val="dk1"/>
              </a:solidFill>
              <a:latin typeface="Proxima Nova Semibold"/>
              <a:ea typeface="Proxima Nova Semibold"/>
              <a:cs typeface="Proxima Nova Semibold"/>
              <a:sym typeface="Proxima Nova Semibold"/>
            </a:endParaRPr>
          </a:p>
        </p:txBody>
      </p:sp>
      <p:sp>
        <p:nvSpPr>
          <p:cNvPr id="80" name="Google Shape;80;p19"/>
          <p:cNvSpPr txBox="1"/>
          <p:nvPr/>
        </p:nvSpPr>
        <p:spPr>
          <a:xfrm>
            <a:off x="1413025" y="3924900"/>
            <a:ext cx="3697500" cy="4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roxima Nova Semibold"/>
                <a:ea typeface="Proxima Nova Semibold"/>
                <a:cs typeface="Proxima Nova Semibold"/>
                <a:sym typeface="Proxima Nova Semibold"/>
              </a:rPr>
              <a:t>Next Steps</a:t>
            </a:r>
            <a:endParaRPr>
              <a:solidFill>
                <a:schemeClr val="dk1"/>
              </a:solidFill>
              <a:latin typeface="Proxima Nova Semibold"/>
              <a:ea typeface="Proxima Nova Semibold"/>
              <a:cs typeface="Proxima Nova Semibold"/>
              <a:sym typeface="Proxima Nova Semibold"/>
            </a:endParaRPr>
          </a:p>
        </p:txBody>
      </p:sp>
      <p:sp>
        <p:nvSpPr>
          <p:cNvPr id="81" name="Google Shape;81;p19"/>
          <p:cNvSpPr/>
          <p:nvPr/>
        </p:nvSpPr>
        <p:spPr>
          <a:xfrm>
            <a:off x="760350" y="3876900"/>
            <a:ext cx="538500" cy="530100"/>
          </a:xfrm>
          <a:prstGeom prst="ellipse">
            <a:avLst/>
          </a:prstGeom>
          <a:solidFill>
            <a:srgbClr val="8E7C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roxima Nova"/>
                <a:ea typeface="Proxima Nova"/>
                <a:cs typeface="Proxima Nova"/>
                <a:sym typeface="Proxima Nova"/>
              </a:rPr>
              <a:t>4</a:t>
            </a:r>
            <a:endParaRPr b="1" sz="1800">
              <a:solidFill>
                <a:schemeClr val="lt1"/>
              </a:solidFill>
              <a:latin typeface="Proxima Nova"/>
              <a:ea typeface="Proxima Nova"/>
              <a:cs typeface="Proxima Nova"/>
              <a:sym typeface="Proxima Nova"/>
            </a:endParaRPr>
          </a:p>
        </p:txBody>
      </p:sp>
      <p:sp>
        <p:nvSpPr>
          <p:cNvPr id="82" name="Google Shape;82;p19"/>
          <p:cNvSpPr txBox="1"/>
          <p:nvPr/>
        </p:nvSpPr>
        <p:spPr>
          <a:xfrm>
            <a:off x="1717825" y="2917825"/>
            <a:ext cx="3111900" cy="43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Proxima Nova Semibold"/>
                <a:ea typeface="Proxima Nova Semibold"/>
                <a:cs typeface="Proxima Nova Semibold"/>
                <a:sym typeface="Proxima Nova Semibold"/>
              </a:rPr>
              <a:t>Introducing Loyalty</a:t>
            </a:r>
            <a:endParaRPr sz="1200">
              <a:solidFill>
                <a:srgbClr val="000000"/>
              </a:solidFill>
              <a:latin typeface="Proxima Nova Semibold"/>
              <a:ea typeface="Proxima Nova Semibold"/>
              <a:cs typeface="Proxima Nova Semibold"/>
              <a:sym typeface="Proxima Nova Semibold"/>
            </a:endParaRPr>
          </a:p>
          <a:p>
            <a:pPr indent="0" lvl="0" marL="0" rtl="0" algn="l">
              <a:lnSpc>
                <a:spcPct val="115000"/>
              </a:lnSpc>
              <a:spcBef>
                <a:spcPts val="0"/>
              </a:spcBef>
              <a:spcAft>
                <a:spcPts val="0"/>
              </a:spcAft>
              <a:buNone/>
            </a:pPr>
            <a:r>
              <a:rPr lang="en" sz="1200">
                <a:latin typeface="Proxima Nova Semibold"/>
                <a:ea typeface="Proxima Nova Semibold"/>
                <a:cs typeface="Proxima Nova Semibold"/>
                <a:sym typeface="Proxima Nova Semibold"/>
              </a:rPr>
              <a:t>Communicating Rewards &amp; Progress</a:t>
            </a:r>
            <a:endParaRPr sz="1200">
              <a:solidFill>
                <a:srgbClr val="000000"/>
              </a:solidFill>
              <a:latin typeface="Proxima Nova Semibold"/>
              <a:ea typeface="Proxima Nova Semibold"/>
              <a:cs typeface="Proxima Nova Semibold"/>
              <a:sym typeface="Proxima Nova Semibold"/>
            </a:endParaRPr>
          </a:p>
          <a:p>
            <a:pPr indent="0" lvl="0" marL="0" rtl="0" algn="l">
              <a:lnSpc>
                <a:spcPct val="115000"/>
              </a:lnSpc>
              <a:spcBef>
                <a:spcPts val="0"/>
              </a:spcBef>
              <a:spcAft>
                <a:spcPts val="0"/>
              </a:spcAft>
              <a:buNone/>
            </a:pPr>
            <a:r>
              <a:rPr lang="en" sz="1200">
                <a:latin typeface="Proxima Nova Semibold"/>
                <a:ea typeface="Proxima Nova Semibold"/>
                <a:cs typeface="Proxima Nova Semibold"/>
                <a:sym typeface="Proxima Nova Semibold"/>
              </a:rPr>
              <a:t>Loyalty “Hub”</a:t>
            </a:r>
            <a:endParaRPr sz="1200">
              <a:solidFill>
                <a:srgbClr val="000000"/>
              </a:solidFill>
              <a:latin typeface="Proxima Nova Semibold"/>
              <a:ea typeface="Proxima Nova Semibold"/>
              <a:cs typeface="Proxima Nova Semibold"/>
              <a:sym typeface="Proxima Nova Semibold"/>
            </a:endParaRPr>
          </a:p>
          <a:p>
            <a:pPr indent="0" lvl="0" marL="0" rtl="0" algn="l">
              <a:lnSpc>
                <a:spcPct val="115000"/>
              </a:lnSpc>
              <a:spcBef>
                <a:spcPts val="0"/>
              </a:spcBef>
              <a:spcAft>
                <a:spcPts val="0"/>
              </a:spcAft>
              <a:buClr>
                <a:srgbClr val="000000"/>
              </a:buClr>
              <a:buSzPts val="1100"/>
              <a:buFont typeface="Arial"/>
              <a:buNone/>
            </a:pPr>
            <a:r>
              <a:rPr lang="en" sz="1200">
                <a:solidFill>
                  <a:srgbClr val="000000"/>
                </a:solidFill>
                <a:latin typeface="Proxima Nova Semibold"/>
                <a:ea typeface="Proxima Nova Semibold"/>
                <a:cs typeface="Proxima Nova Semibold"/>
                <a:sym typeface="Proxima Nova Semibold"/>
              </a:rPr>
              <a:t>TLDR</a:t>
            </a:r>
            <a:endParaRPr sz="1200">
              <a:solidFill>
                <a:srgbClr val="000000"/>
              </a:solidFill>
              <a:latin typeface="Proxima Nova Semibold"/>
              <a:ea typeface="Proxima Nova Semibold"/>
              <a:cs typeface="Proxima Nova Semibold"/>
              <a:sym typeface="Proxima Nova Semibold"/>
            </a:endParaRPr>
          </a:p>
        </p:txBody>
      </p:sp>
      <p:pic>
        <p:nvPicPr>
          <p:cNvPr id="83" name="Google Shape;83;p19"/>
          <p:cNvPicPr preferRelativeResize="0"/>
          <p:nvPr/>
        </p:nvPicPr>
        <p:blipFill>
          <a:blip r:embed="rId3">
            <a:alphaModFix/>
          </a:blip>
          <a:stretch>
            <a:fillRect/>
          </a:stretch>
        </p:blipFill>
        <p:spPr>
          <a:xfrm>
            <a:off x="5714991" y="0"/>
            <a:ext cx="3429007" cy="5143500"/>
          </a:xfrm>
          <a:prstGeom prst="rect">
            <a:avLst/>
          </a:prstGeom>
          <a:noFill/>
          <a:ln>
            <a:noFill/>
          </a:ln>
        </p:spPr>
      </p:pic>
      <p:sp>
        <p:nvSpPr>
          <p:cNvPr id="84" name="Google Shape;84;p19"/>
          <p:cNvSpPr txBox="1"/>
          <p:nvPr/>
        </p:nvSpPr>
        <p:spPr>
          <a:xfrm>
            <a:off x="4364700" y="4627175"/>
            <a:ext cx="1350300" cy="26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Image is what AI felt represented </a:t>
            </a:r>
            <a:r>
              <a:rPr lang="en" sz="900"/>
              <a:t>loyalty</a:t>
            </a:r>
            <a:r>
              <a:rPr lang="en" sz="900"/>
              <a:t> →</a:t>
            </a:r>
            <a:endParaRPr sz="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7"/>
          <p:cNvSpPr/>
          <p:nvPr/>
        </p:nvSpPr>
        <p:spPr>
          <a:xfrm>
            <a:off x="0" y="0"/>
            <a:ext cx="9144000" cy="1266300"/>
          </a:xfrm>
          <a:prstGeom prst="rect">
            <a:avLst/>
          </a:prstGeom>
          <a:solidFill>
            <a:srgbClr val="17A3A9">
              <a:alpha val="329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4" name="Google Shape;274;p37"/>
          <p:cNvSpPr txBox="1"/>
          <p:nvPr/>
        </p:nvSpPr>
        <p:spPr>
          <a:xfrm>
            <a:off x="242875" y="265050"/>
            <a:ext cx="8258400" cy="100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b="1" lang="en" sz="2000">
                <a:solidFill>
                  <a:schemeClr val="dk1"/>
                </a:solidFill>
                <a:latin typeface="Proxima Nova"/>
                <a:ea typeface="Proxima Nova"/>
                <a:cs typeface="Proxima Nova"/>
                <a:sym typeface="Proxima Nova"/>
              </a:rPr>
              <a:t>Important note:  Some Cx will just not care about loyalty</a:t>
            </a:r>
            <a:endParaRPr b="1" sz="2000">
              <a:solidFill>
                <a:schemeClr val="dk1"/>
              </a:solidFill>
              <a:latin typeface="Proxima Nova"/>
              <a:ea typeface="Proxima Nova"/>
              <a:cs typeface="Proxima Nova"/>
              <a:sym typeface="Proxima Nova"/>
            </a:endParaRPr>
          </a:p>
          <a:p>
            <a:pPr indent="0" lvl="0" marL="0" rtl="0" algn="l">
              <a:lnSpc>
                <a:spcPct val="100000"/>
              </a:lnSpc>
              <a:spcBef>
                <a:spcPts val="1200"/>
              </a:spcBef>
              <a:spcAft>
                <a:spcPts val="1200"/>
              </a:spcAft>
              <a:buNone/>
            </a:pPr>
            <a:r>
              <a:t/>
            </a:r>
            <a:endParaRPr b="1" sz="1200">
              <a:solidFill>
                <a:schemeClr val="accent5"/>
              </a:solidFill>
              <a:latin typeface="Proxima Nova"/>
              <a:ea typeface="Proxima Nova"/>
              <a:cs typeface="Proxima Nova"/>
              <a:sym typeface="Proxima Nova"/>
            </a:endParaRPr>
          </a:p>
        </p:txBody>
      </p:sp>
      <p:sp>
        <p:nvSpPr>
          <p:cNvPr id="275" name="Google Shape;275;p37"/>
          <p:cNvSpPr txBox="1"/>
          <p:nvPr/>
        </p:nvSpPr>
        <p:spPr>
          <a:xfrm>
            <a:off x="818225" y="1780275"/>
            <a:ext cx="3507900" cy="238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i="1" lang="en">
                <a:solidFill>
                  <a:schemeClr val="dk1"/>
                </a:solidFill>
                <a:latin typeface="Proxima Nova"/>
                <a:ea typeface="Proxima Nova"/>
                <a:cs typeface="Proxima Nova"/>
                <a:sym typeface="Proxima Nova"/>
              </a:rPr>
              <a:t>If I order off the restaurant like how much but how much it would cost right but if I know I really want that panna cotta like that's what I'm craving I'm gonna get it even if I only have 470 points I'm not obviously I don't have enough points to get it for rewards but I mean if that's what I really want I'm gonna buy it.</a:t>
            </a:r>
            <a:endParaRPr>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a:solidFill>
                <a:schemeClr val="dk1"/>
              </a:solidFill>
              <a:latin typeface="Proxima Nova"/>
              <a:ea typeface="Proxima Nova"/>
              <a:cs typeface="Proxima Nova"/>
              <a:sym typeface="Proxima Nova"/>
            </a:endParaRPr>
          </a:p>
        </p:txBody>
      </p:sp>
      <p:sp>
        <p:nvSpPr>
          <p:cNvPr id="276" name="Google Shape;276;p37"/>
          <p:cNvSpPr txBox="1"/>
          <p:nvPr/>
        </p:nvSpPr>
        <p:spPr>
          <a:xfrm>
            <a:off x="3708175" y="3345775"/>
            <a:ext cx="786000" cy="141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0">
                <a:solidFill>
                  <a:schemeClr val="accent5"/>
                </a:solidFill>
                <a:latin typeface="Proxima Nova Semibold"/>
                <a:ea typeface="Proxima Nova Semibold"/>
                <a:cs typeface="Proxima Nova Semibold"/>
                <a:sym typeface="Proxima Nova Semibold"/>
              </a:rPr>
              <a:t>”</a:t>
            </a:r>
            <a:endParaRPr sz="8000">
              <a:solidFill>
                <a:schemeClr val="accent5"/>
              </a:solidFill>
            </a:endParaRPr>
          </a:p>
        </p:txBody>
      </p:sp>
      <p:sp>
        <p:nvSpPr>
          <p:cNvPr id="277" name="Google Shape;277;p37"/>
          <p:cNvSpPr txBox="1"/>
          <p:nvPr/>
        </p:nvSpPr>
        <p:spPr>
          <a:xfrm>
            <a:off x="194600" y="1455325"/>
            <a:ext cx="741900" cy="141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0">
                <a:solidFill>
                  <a:schemeClr val="accent5"/>
                </a:solidFill>
                <a:latin typeface="Proxima Nova Semibold"/>
                <a:ea typeface="Proxima Nova Semibold"/>
                <a:cs typeface="Proxima Nova Semibold"/>
                <a:sym typeface="Proxima Nova Semibold"/>
              </a:rPr>
              <a:t>“</a:t>
            </a:r>
            <a:endParaRPr sz="8000">
              <a:latin typeface="Proxima Nova Semibold"/>
              <a:ea typeface="Proxima Nova Semibold"/>
              <a:cs typeface="Proxima Nova Semibold"/>
              <a:sym typeface="Proxima Nova Semibold"/>
            </a:endParaRPr>
          </a:p>
        </p:txBody>
      </p:sp>
      <p:sp>
        <p:nvSpPr>
          <p:cNvPr id="278" name="Google Shape;278;p37"/>
          <p:cNvSpPr txBox="1"/>
          <p:nvPr/>
        </p:nvSpPr>
        <p:spPr>
          <a:xfrm>
            <a:off x="818225" y="4041275"/>
            <a:ext cx="3000000" cy="4002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Char char="-"/>
            </a:pPr>
            <a:r>
              <a:rPr i="1" lang="en">
                <a:solidFill>
                  <a:schemeClr val="dk1"/>
                </a:solidFill>
                <a:latin typeface="Proxima Nova"/>
                <a:ea typeface="Proxima Nova"/>
                <a:cs typeface="Proxima Nova"/>
                <a:sym typeface="Proxima Nova"/>
              </a:rPr>
              <a:t>Kelly, Leprechaun</a:t>
            </a:r>
            <a:endParaRPr i="1" sz="1200"/>
          </a:p>
        </p:txBody>
      </p:sp>
      <p:sp>
        <p:nvSpPr>
          <p:cNvPr id="279" name="Google Shape;279;p37"/>
          <p:cNvSpPr txBox="1"/>
          <p:nvPr/>
        </p:nvSpPr>
        <p:spPr>
          <a:xfrm>
            <a:off x="5063550" y="1780275"/>
            <a:ext cx="35079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Proxima Nova"/>
                <a:ea typeface="Proxima Nova"/>
                <a:cs typeface="Proxima Nova"/>
                <a:sym typeface="Proxima Nova"/>
              </a:rPr>
              <a:t>So basically like the frequency that you're ordering you're just like you're not unlocking rewards that's not worthwhile for you…..</a:t>
            </a:r>
            <a:r>
              <a:rPr i="1" lang="en">
                <a:latin typeface="Proxima Nova"/>
                <a:ea typeface="Proxima Nova"/>
                <a:cs typeface="Proxima Nova"/>
                <a:sym typeface="Proxima Nova"/>
              </a:rPr>
              <a:t>Yeah, it'd be cool. I'd probably order more from a store if it was like a really solid place. But then a lot of stores also have just like new customer deals or I don't know, like one-time deals and I mean I like saving money.</a:t>
            </a:r>
            <a:endParaRPr i="1">
              <a:latin typeface="Proxima Nova"/>
              <a:ea typeface="Proxima Nova"/>
              <a:cs typeface="Proxima Nova"/>
              <a:sym typeface="Proxima Nova"/>
            </a:endParaRPr>
          </a:p>
        </p:txBody>
      </p:sp>
      <p:sp>
        <p:nvSpPr>
          <p:cNvPr id="280" name="Google Shape;280;p37"/>
          <p:cNvSpPr txBox="1"/>
          <p:nvPr/>
        </p:nvSpPr>
        <p:spPr>
          <a:xfrm>
            <a:off x="4525950" y="1455325"/>
            <a:ext cx="741900" cy="141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0">
                <a:solidFill>
                  <a:schemeClr val="accent5"/>
                </a:solidFill>
                <a:latin typeface="Proxima Nova Semibold"/>
                <a:ea typeface="Proxima Nova Semibold"/>
                <a:cs typeface="Proxima Nova Semibold"/>
                <a:sym typeface="Proxima Nova Semibold"/>
              </a:rPr>
              <a:t>“</a:t>
            </a:r>
            <a:endParaRPr sz="8000">
              <a:latin typeface="Proxima Nova Semibold"/>
              <a:ea typeface="Proxima Nova Semibold"/>
              <a:cs typeface="Proxima Nova Semibold"/>
              <a:sym typeface="Proxima Nova Semibold"/>
            </a:endParaRPr>
          </a:p>
        </p:txBody>
      </p:sp>
      <p:sp>
        <p:nvSpPr>
          <p:cNvPr id="281" name="Google Shape;281;p37"/>
          <p:cNvSpPr txBox="1"/>
          <p:nvPr/>
        </p:nvSpPr>
        <p:spPr>
          <a:xfrm>
            <a:off x="8124625" y="3345775"/>
            <a:ext cx="786000" cy="141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0">
                <a:solidFill>
                  <a:schemeClr val="accent5"/>
                </a:solidFill>
                <a:latin typeface="Proxima Nova Semibold"/>
                <a:ea typeface="Proxima Nova Semibold"/>
                <a:cs typeface="Proxima Nova Semibold"/>
                <a:sym typeface="Proxima Nova Semibold"/>
              </a:rPr>
              <a:t>”</a:t>
            </a:r>
            <a:endParaRPr sz="8000">
              <a:solidFill>
                <a:schemeClr val="accent5"/>
              </a:solidFill>
            </a:endParaRPr>
          </a:p>
        </p:txBody>
      </p:sp>
      <p:sp>
        <p:nvSpPr>
          <p:cNvPr id="282" name="Google Shape;282;p37"/>
          <p:cNvSpPr txBox="1"/>
          <p:nvPr/>
        </p:nvSpPr>
        <p:spPr>
          <a:xfrm>
            <a:off x="5124625" y="4041275"/>
            <a:ext cx="3000000" cy="4002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Char char="-"/>
            </a:pPr>
            <a:r>
              <a:rPr i="1" lang="en">
                <a:solidFill>
                  <a:schemeClr val="dk1"/>
                </a:solidFill>
                <a:latin typeface="Proxima Nova"/>
                <a:ea typeface="Proxima Nova"/>
                <a:cs typeface="Proxima Nova"/>
                <a:sym typeface="Proxima Nova"/>
              </a:rPr>
              <a:t>Harsh</a:t>
            </a:r>
            <a:r>
              <a:rPr i="1" lang="en">
                <a:solidFill>
                  <a:schemeClr val="dk1"/>
                </a:solidFill>
                <a:latin typeface="Proxima Nova"/>
                <a:ea typeface="Proxima Nova"/>
                <a:cs typeface="Proxima Nova"/>
                <a:sym typeface="Proxima Nova"/>
              </a:rPr>
              <a:t>, Leprechaun</a:t>
            </a:r>
            <a:endParaRPr i="1" sz="1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E7CC3"/>
        </a:solidFill>
      </p:bgPr>
    </p:bg>
    <p:spTree>
      <p:nvGrpSpPr>
        <p:cNvPr id="286" name="Shape 286"/>
        <p:cNvGrpSpPr/>
        <p:nvPr/>
      </p:nvGrpSpPr>
      <p:grpSpPr>
        <a:xfrm>
          <a:off x="0" y="0"/>
          <a:ext cx="0" cy="0"/>
          <a:chOff x="0" y="0"/>
          <a:chExt cx="0" cy="0"/>
        </a:xfrm>
      </p:grpSpPr>
      <p:sp>
        <p:nvSpPr>
          <p:cNvPr id="287" name="Google Shape;287;p38"/>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8" name="Google Shape;288;p38"/>
          <p:cNvSpPr txBox="1"/>
          <p:nvPr/>
        </p:nvSpPr>
        <p:spPr>
          <a:xfrm>
            <a:off x="609800" y="1537775"/>
            <a:ext cx="7551600" cy="13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100">
                <a:solidFill>
                  <a:srgbClr val="FFFFFF"/>
                </a:solidFill>
                <a:latin typeface="Proxima Nova"/>
                <a:ea typeface="Proxima Nova"/>
                <a:cs typeface="Proxima Nova"/>
                <a:sym typeface="Proxima Nova"/>
              </a:rPr>
              <a:t>Next Steps</a:t>
            </a:r>
            <a:endParaRPr sz="4100">
              <a:solidFill>
                <a:srgbClr val="FFFFFF"/>
              </a:solidFill>
              <a:latin typeface="Proxima Nova"/>
              <a:ea typeface="Proxima Nova"/>
              <a:cs typeface="Proxima Nova"/>
              <a:sym typeface="Proxima Nova"/>
            </a:endParaRPr>
          </a:p>
        </p:txBody>
      </p:sp>
      <p:sp>
        <p:nvSpPr>
          <p:cNvPr id="289" name="Google Shape;289;p38"/>
          <p:cNvSpPr txBox="1"/>
          <p:nvPr/>
        </p:nvSpPr>
        <p:spPr>
          <a:xfrm>
            <a:off x="-891875" y="-744675"/>
            <a:ext cx="484800" cy="2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90" name="Google Shape;290;p38"/>
          <p:cNvPicPr preferRelativeResize="0"/>
          <p:nvPr/>
        </p:nvPicPr>
        <p:blipFill rotWithShape="1">
          <a:blip r:embed="rId3">
            <a:alphaModFix/>
          </a:blip>
          <a:srcRect b="0" l="8018" r="6225" t="0"/>
          <a:stretch/>
        </p:blipFill>
        <p:spPr>
          <a:xfrm>
            <a:off x="4778300" y="0"/>
            <a:ext cx="4370624" cy="51435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9"/>
          <p:cNvSpPr/>
          <p:nvPr/>
        </p:nvSpPr>
        <p:spPr>
          <a:xfrm>
            <a:off x="0" y="0"/>
            <a:ext cx="9144000" cy="15312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6" name="Google Shape;296;p39"/>
          <p:cNvSpPr txBox="1"/>
          <p:nvPr/>
        </p:nvSpPr>
        <p:spPr>
          <a:xfrm>
            <a:off x="242875" y="265050"/>
            <a:ext cx="8258400" cy="100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b="1" lang="en" sz="2000">
                <a:solidFill>
                  <a:schemeClr val="dk1"/>
                </a:solidFill>
                <a:latin typeface="Proxima Nova"/>
                <a:ea typeface="Proxima Nova"/>
                <a:cs typeface="Proxima Nova"/>
                <a:sym typeface="Proxima Nova"/>
              </a:rPr>
              <a:t>Next steps</a:t>
            </a:r>
            <a:endParaRPr b="1" sz="2000">
              <a:solidFill>
                <a:schemeClr val="dk1"/>
              </a:solidFill>
              <a:latin typeface="Proxima Nova"/>
              <a:ea typeface="Proxima Nova"/>
              <a:cs typeface="Proxima Nova"/>
              <a:sym typeface="Proxima Nova"/>
            </a:endParaRPr>
          </a:p>
          <a:p>
            <a:pPr indent="0" lvl="0" marL="0" rtl="0" algn="l">
              <a:lnSpc>
                <a:spcPct val="100000"/>
              </a:lnSpc>
              <a:spcBef>
                <a:spcPts val="1200"/>
              </a:spcBef>
              <a:spcAft>
                <a:spcPts val="1200"/>
              </a:spcAft>
              <a:buNone/>
            </a:pPr>
            <a:r>
              <a:t/>
            </a:r>
            <a:endParaRPr b="1" sz="1200">
              <a:solidFill>
                <a:schemeClr val="accent5"/>
              </a:solidFill>
              <a:latin typeface="Proxima Nova"/>
              <a:ea typeface="Proxima Nova"/>
              <a:cs typeface="Proxima Nova"/>
              <a:sym typeface="Proxima Nova"/>
            </a:endParaRPr>
          </a:p>
        </p:txBody>
      </p:sp>
      <p:sp>
        <p:nvSpPr>
          <p:cNvPr id="297" name="Google Shape;297;p39"/>
          <p:cNvSpPr txBox="1"/>
          <p:nvPr/>
        </p:nvSpPr>
        <p:spPr>
          <a:xfrm>
            <a:off x="560750" y="1894950"/>
            <a:ext cx="8208300" cy="14688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rgbClr val="674EA7"/>
              </a:buClr>
              <a:buSzPts val="1500"/>
              <a:buFont typeface="Proxima Nova"/>
              <a:buAutoNum type="arabicPeriod"/>
            </a:pPr>
            <a:r>
              <a:rPr lang="en" sz="1500">
                <a:solidFill>
                  <a:schemeClr val="dk1"/>
                </a:solidFill>
                <a:latin typeface="Proxima Nova"/>
                <a:ea typeface="Proxima Nova"/>
                <a:cs typeface="Proxima Nova"/>
                <a:sym typeface="Proxima Nova"/>
              </a:rPr>
              <a:t>JJ to make updates prior to design review</a:t>
            </a:r>
            <a:endParaRPr sz="1500">
              <a:solidFill>
                <a:schemeClr val="dk1"/>
              </a:solidFill>
              <a:latin typeface="Proxima Nova"/>
              <a:ea typeface="Proxima Nova"/>
              <a:cs typeface="Proxima Nova"/>
              <a:sym typeface="Proxima Nova"/>
            </a:endParaRPr>
          </a:p>
          <a:p>
            <a:pPr indent="-323850" lvl="0" marL="457200" rtl="0" algn="l">
              <a:lnSpc>
                <a:spcPct val="115000"/>
              </a:lnSpc>
              <a:spcBef>
                <a:spcPts val="1000"/>
              </a:spcBef>
              <a:spcAft>
                <a:spcPts val="0"/>
              </a:spcAft>
              <a:buClr>
                <a:srgbClr val="674EA7"/>
              </a:buClr>
              <a:buSzPts val="1500"/>
              <a:buFont typeface="Proxima Nova"/>
              <a:buAutoNum type="arabicPeriod"/>
            </a:pPr>
            <a:r>
              <a:rPr lang="en" sz="1500">
                <a:solidFill>
                  <a:schemeClr val="dk1"/>
                </a:solidFill>
                <a:latin typeface="Proxima Nova"/>
                <a:ea typeface="Proxima Nova"/>
                <a:cs typeface="Proxima Nova"/>
                <a:sym typeface="Proxima Nova"/>
              </a:rPr>
              <a:t>Kelly to work with JJ and Chantal to identify if research is needed alongside future experimentation</a:t>
            </a:r>
            <a:endParaRPr sz="1500">
              <a:solidFill>
                <a:schemeClr val="dk1"/>
              </a:solidFill>
              <a:latin typeface="Proxima Nova"/>
              <a:ea typeface="Proxima Nova"/>
              <a:cs typeface="Proxima Nova"/>
              <a:sym typeface="Proxima Nova"/>
            </a:endParaRPr>
          </a:p>
          <a:p>
            <a:pPr indent="-323850" lvl="0" marL="457200" rtl="0" algn="l">
              <a:lnSpc>
                <a:spcPct val="115000"/>
              </a:lnSpc>
              <a:spcBef>
                <a:spcPts val="1000"/>
              </a:spcBef>
              <a:spcAft>
                <a:spcPts val="1000"/>
              </a:spcAft>
              <a:buClr>
                <a:srgbClr val="674EA7"/>
              </a:buClr>
              <a:buSzPts val="1500"/>
              <a:buFont typeface="Proxima Nova"/>
              <a:buAutoNum type="arabicPeriod"/>
            </a:pPr>
            <a:r>
              <a:rPr lang="en" sz="1500">
                <a:solidFill>
                  <a:schemeClr val="dk1"/>
                </a:solidFill>
                <a:latin typeface="Proxima Nova"/>
                <a:ea typeface="Proxima Nova"/>
                <a:cs typeface="Proxima Nova"/>
                <a:sym typeface="Proxima Nova"/>
              </a:rPr>
              <a:t>Kelly to work with JJ and Chantal to identify if additional Mx research is needed</a:t>
            </a:r>
            <a:endParaRPr sz="1500">
              <a:solidFill>
                <a:schemeClr val="dk1"/>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88" name="Shape 88"/>
        <p:cNvGrpSpPr/>
        <p:nvPr/>
      </p:nvGrpSpPr>
      <p:grpSpPr>
        <a:xfrm>
          <a:off x="0" y="0"/>
          <a:ext cx="0" cy="0"/>
          <a:chOff x="0" y="0"/>
          <a:chExt cx="0" cy="0"/>
        </a:xfrm>
      </p:grpSpPr>
      <p:sp>
        <p:nvSpPr>
          <p:cNvPr id="89" name="Google Shape;89;p20"/>
          <p:cNvSpPr txBox="1"/>
          <p:nvPr/>
        </p:nvSpPr>
        <p:spPr>
          <a:xfrm>
            <a:off x="190975" y="196075"/>
            <a:ext cx="1498500" cy="2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dk2"/>
              </a:solidFill>
              <a:latin typeface="Proxima Nova"/>
              <a:ea typeface="Proxima Nova"/>
              <a:cs typeface="Proxima Nova"/>
              <a:sym typeface="Proxima Nova"/>
            </a:endParaRPr>
          </a:p>
        </p:txBody>
      </p:sp>
      <p:sp>
        <p:nvSpPr>
          <p:cNvPr id="90" name="Google Shape;90;p20"/>
          <p:cNvSpPr txBox="1"/>
          <p:nvPr/>
        </p:nvSpPr>
        <p:spPr>
          <a:xfrm>
            <a:off x="609750" y="2119700"/>
            <a:ext cx="7336500" cy="13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500">
                <a:solidFill>
                  <a:schemeClr val="lt1"/>
                </a:solidFill>
                <a:latin typeface="Proxima Nova"/>
                <a:ea typeface="Proxima Nova"/>
                <a:cs typeface="Proxima Nova"/>
                <a:sym typeface="Proxima Nova"/>
              </a:rPr>
              <a:t>Background &amp; </a:t>
            </a:r>
            <a:endParaRPr sz="3500">
              <a:solidFill>
                <a:schemeClr val="lt1"/>
              </a:solidFill>
              <a:latin typeface="Proxima Nova"/>
              <a:ea typeface="Proxima Nova"/>
              <a:cs typeface="Proxima Nova"/>
              <a:sym typeface="Proxima Nova"/>
            </a:endParaRPr>
          </a:p>
          <a:p>
            <a:pPr indent="0" lvl="0" marL="0" rtl="0" algn="l">
              <a:spcBef>
                <a:spcPts val="0"/>
              </a:spcBef>
              <a:spcAft>
                <a:spcPts val="0"/>
              </a:spcAft>
              <a:buNone/>
            </a:pPr>
            <a:r>
              <a:rPr lang="en" sz="3500">
                <a:solidFill>
                  <a:schemeClr val="lt1"/>
                </a:solidFill>
                <a:latin typeface="Proxima Nova"/>
                <a:ea typeface="Proxima Nova"/>
                <a:cs typeface="Proxima Nova"/>
                <a:sym typeface="Proxima Nova"/>
              </a:rPr>
              <a:t>Approach</a:t>
            </a:r>
            <a:endParaRPr sz="3500">
              <a:solidFill>
                <a:schemeClr val="lt1"/>
              </a:solidFill>
              <a:latin typeface="Proxima Nova"/>
              <a:ea typeface="Proxima Nova"/>
              <a:cs typeface="Proxima Nova"/>
              <a:sym typeface="Proxima Nova"/>
            </a:endParaRPr>
          </a:p>
        </p:txBody>
      </p:sp>
      <p:pic>
        <p:nvPicPr>
          <p:cNvPr id="91" name="Google Shape;91;p20"/>
          <p:cNvPicPr preferRelativeResize="0"/>
          <p:nvPr/>
        </p:nvPicPr>
        <p:blipFill rotWithShape="1">
          <a:blip r:embed="rId3">
            <a:alphaModFix/>
          </a:blip>
          <a:srcRect b="0" l="7017" r="6446" t="0"/>
          <a:stretch/>
        </p:blipFill>
        <p:spPr>
          <a:xfrm>
            <a:off x="4742750" y="0"/>
            <a:ext cx="4450601" cy="5143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5" name="Shape 95"/>
        <p:cNvGrpSpPr/>
        <p:nvPr/>
      </p:nvGrpSpPr>
      <p:grpSpPr>
        <a:xfrm>
          <a:off x="0" y="0"/>
          <a:ext cx="0" cy="0"/>
          <a:chOff x="0" y="0"/>
          <a:chExt cx="0" cy="0"/>
        </a:xfrm>
      </p:grpSpPr>
      <p:sp>
        <p:nvSpPr>
          <p:cNvPr id="96" name="Google Shape;96;p21"/>
          <p:cNvSpPr txBox="1"/>
          <p:nvPr>
            <p:ph idx="12" type="sldNum"/>
          </p:nvPr>
        </p:nvSpPr>
        <p:spPr>
          <a:xfrm>
            <a:off x="7946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7" name="Google Shape;97;p21"/>
          <p:cNvSpPr txBox="1"/>
          <p:nvPr/>
        </p:nvSpPr>
        <p:spPr>
          <a:xfrm>
            <a:off x="609800" y="381125"/>
            <a:ext cx="4004100" cy="374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000">
                <a:solidFill>
                  <a:schemeClr val="accent1"/>
                </a:solidFill>
                <a:latin typeface="Proxima Nova"/>
                <a:ea typeface="Proxima Nova"/>
                <a:cs typeface="Proxima Nova"/>
                <a:sym typeface="Proxima Nova"/>
              </a:rPr>
              <a:t>Background</a:t>
            </a:r>
            <a:endParaRPr b="1" sz="2000">
              <a:solidFill>
                <a:schemeClr val="accent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latin typeface="Proxima Nova"/>
                <a:ea typeface="Proxima Nova"/>
                <a:cs typeface="Proxima Nova"/>
                <a:sym typeface="Proxima Nova"/>
              </a:rPr>
              <a:t>Today there is over 150 million dollars worth of loyalty rewards left on the table.  That is because current loyalty programs lack awareness and engagement among Cx today.  Today’s structure has low recall due to the difficulty to find it in the app, inconsistent loyalty experiences across Mx and confusion between store rewards and one off promotions.  To ensure future success of loyalty programs we must focus on simplicity and clarity. </a:t>
            </a:r>
            <a:endParaRPr sz="1100">
              <a:solidFill>
                <a:schemeClr val="dk1"/>
              </a:solidFill>
              <a:latin typeface="Proxima Nova"/>
              <a:ea typeface="Proxima Nova"/>
              <a:cs typeface="Proxima Nova"/>
              <a:sym typeface="Proxima Nova"/>
            </a:endParaRPr>
          </a:p>
          <a:p>
            <a:pPr indent="0" lvl="0" marL="0" rtl="0" algn="l">
              <a:lnSpc>
                <a:spcPct val="115000"/>
              </a:lnSpc>
              <a:spcBef>
                <a:spcPts val="1000"/>
              </a:spcBef>
              <a:spcAft>
                <a:spcPts val="0"/>
              </a:spcAft>
              <a:buNone/>
            </a:pPr>
            <a:r>
              <a:t/>
            </a:r>
            <a:endParaRPr sz="11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rPr b="1" lang="en" sz="2000">
                <a:solidFill>
                  <a:schemeClr val="accent1"/>
                </a:solidFill>
                <a:latin typeface="Proxima Nova"/>
                <a:ea typeface="Proxima Nova"/>
                <a:cs typeface="Proxima Nova"/>
                <a:sym typeface="Proxima Nova"/>
              </a:rPr>
              <a:t>Research Objective</a:t>
            </a:r>
            <a:endParaRPr sz="1100">
              <a:solidFill>
                <a:schemeClr val="accent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latin typeface="Proxima Nova"/>
                <a:ea typeface="Proxima Nova"/>
                <a:cs typeface="Proxima Nova"/>
                <a:sym typeface="Proxima Nova"/>
              </a:rPr>
              <a:t>This research is meant to identify the key areas of excitement, motivation as well as confusion and indifference around a points based loyalty program replacing store rewards.</a:t>
            </a:r>
            <a:endParaRPr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b="1"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900" u="sng">
                <a:solidFill>
                  <a:schemeClr val="hlink"/>
                </a:solidFill>
                <a:latin typeface="Proxima Nova"/>
                <a:ea typeface="Proxima Nova"/>
                <a:cs typeface="Proxima Nova"/>
                <a:sym typeface="Proxima Nova"/>
                <a:hlinkClick r:id="rId3"/>
              </a:rPr>
              <a:t>Full Research Brief Here</a:t>
            </a:r>
            <a:endParaRPr sz="9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900" u="sng">
                <a:solidFill>
                  <a:schemeClr val="hlink"/>
                </a:solidFill>
                <a:latin typeface="Proxima Nova"/>
                <a:ea typeface="Proxima Nova"/>
                <a:cs typeface="Proxima Nova"/>
                <a:sym typeface="Proxima Nova"/>
                <a:hlinkClick r:id="rId4"/>
              </a:rPr>
              <a:t>Loyalty Vision Here</a:t>
            </a:r>
            <a:endParaRPr sz="900">
              <a:solidFill>
                <a:schemeClr val="dk1"/>
              </a:solidFill>
              <a:latin typeface="Proxima Nova"/>
              <a:ea typeface="Proxima Nova"/>
              <a:cs typeface="Proxima Nova"/>
              <a:sym typeface="Proxima Nova"/>
            </a:endParaRPr>
          </a:p>
        </p:txBody>
      </p:sp>
      <p:sp>
        <p:nvSpPr>
          <p:cNvPr id="98" name="Google Shape;98;p21"/>
          <p:cNvSpPr txBox="1"/>
          <p:nvPr/>
        </p:nvSpPr>
        <p:spPr>
          <a:xfrm>
            <a:off x="5193825" y="386825"/>
            <a:ext cx="3000000" cy="114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000">
                <a:solidFill>
                  <a:schemeClr val="accent1"/>
                </a:solidFill>
                <a:latin typeface="Proxima Nova"/>
                <a:ea typeface="Proxima Nova"/>
                <a:cs typeface="Proxima Nova"/>
                <a:sym typeface="Proxima Nova"/>
              </a:rPr>
              <a:t>Methodology</a:t>
            </a:r>
            <a:endParaRPr b="1" sz="2000">
              <a:solidFill>
                <a:schemeClr val="accent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b="1" lang="en" sz="1200">
                <a:solidFill>
                  <a:schemeClr val="dk1"/>
                </a:solidFill>
                <a:latin typeface="Proxima Nova"/>
                <a:ea typeface="Proxima Nova"/>
                <a:cs typeface="Proxima Nova"/>
                <a:sym typeface="Proxima Nova"/>
              </a:rPr>
              <a:t>30 min 1:1 interview with 7 Cx broken up into the two categories</a:t>
            </a:r>
            <a:r>
              <a:rPr lang="en" sz="1200">
                <a:solidFill>
                  <a:schemeClr val="dk1"/>
                </a:solidFill>
                <a:latin typeface="Proxima Nova"/>
                <a:ea typeface="Proxima Nova"/>
                <a:cs typeface="Proxima Nova"/>
                <a:sym typeface="Proxima Nova"/>
              </a:rPr>
              <a:t>:</a:t>
            </a:r>
            <a:endParaRPr sz="1200">
              <a:solidFill>
                <a:schemeClr val="dk1"/>
              </a:solidFill>
              <a:latin typeface="Proxima Nova"/>
              <a:ea typeface="Proxima Nova"/>
              <a:cs typeface="Proxima Nova"/>
              <a:sym typeface="Proxima Nova"/>
            </a:endParaRPr>
          </a:p>
        </p:txBody>
      </p:sp>
      <p:pic>
        <p:nvPicPr>
          <p:cNvPr id="99" name="Google Shape;99;p21"/>
          <p:cNvPicPr preferRelativeResize="0"/>
          <p:nvPr/>
        </p:nvPicPr>
        <p:blipFill>
          <a:blip r:embed="rId5">
            <a:alphaModFix/>
          </a:blip>
          <a:stretch>
            <a:fillRect/>
          </a:stretch>
        </p:blipFill>
        <p:spPr>
          <a:xfrm>
            <a:off x="5242700" y="1903150"/>
            <a:ext cx="548700" cy="548700"/>
          </a:xfrm>
          <a:prstGeom prst="rect">
            <a:avLst/>
          </a:prstGeom>
          <a:noFill/>
          <a:ln>
            <a:noFill/>
          </a:ln>
        </p:spPr>
      </p:pic>
      <p:sp>
        <p:nvSpPr>
          <p:cNvPr id="100" name="Google Shape;100;p21"/>
          <p:cNvSpPr txBox="1"/>
          <p:nvPr/>
        </p:nvSpPr>
        <p:spPr>
          <a:xfrm>
            <a:off x="5738700" y="1714500"/>
            <a:ext cx="3000000" cy="19116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Leprechauns (sitting on gold) – Cx who have EARNED at least one store reward between 60 and 120 days ago but HAVE NOT REDEEMED at least one store reward in the last 60 days </a:t>
            </a:r>
            <a:endParaRPr sz="1100">
              <a:solidFill>
                <a:schemeClr val="dk1"/>
              </a:solidFill>
              <a:latin typeface="Proxima Nova"/>
              <a:ea typeface="Proxima Nova"/>
              <a:cs typeface="Proxima Nova"/>
              <a:sym typeface="Proxima Nova"/>
            </a:endParaRPr>
          </a:p>
          <a:p>
            <a:pPr indent="0" lvl="0" marL="457200" rtl="0" algn="l">
              <a:lnSpc>
                <a:spcPct val="115000"/>
              </a:lnSpc>
              <a:spcBef>
                <a:spcPts val="0"/>
              </a:spcBef>
              <a:spcAft>
                <a:spcPts val="0"/>
              </a:spcAft>
              <a:buNone/>
            </a:pPr>
            <a:r>
              <a:t/>
            </a:r>
            <a:endParaRPr sz="1100">
              <a:solidFill>
                <a:schemeClr val="dk1"/>
              </a:solidFill>
              <a:latin typeface="Proxima Nova"/>
              <a:ea typeface="Proxima Nova"/>
              <a:cs typeface="Proxima Nova"/>
              <a:sym typeface="Proxima Nova"/>
            </a:endParaRPr>
          </a:p>
          <a:p>
            <a:pPr indent="-298450" lvl="0" marL="457200" rtl="0" algn="l">
              <a:lnSpc>
                <a:spcPct val="115000"/>
              </a:lnSpc>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Sisyphuses – Cx who made reward progress in the last 60 days but have NOT YET EARNED a reward</a:t>
            </a:r>
            <a:endParaRPr/>
          </a:p>
        </p:txBody>
      </p:sp>
      <p:pic>
        <p:nvPicPr>
          <p:cNvPr id="101" name="Google Shape;101;p21"/>
          <p:cNvPicPr preferRelativeResize="0"/>
          <p:nvPr/>
        </p:nvPicPr>
        <p:blipFill>
          <a:blip r:embed="rId6">
            <a:alphaModFix/>
          </a:blip>
          <a:stretch>
            <a:fillRect/>
          </a:stretch>
        </p:blipFill>
        <p:spPr>
          <a:xfrm>
            <a:off x="5242700" y="2920975"/>
            <a:ext cx="548700" cy="548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3208"/>
        </a:solidFill>
      </p:bgPr>
    </p:bg>
    <p:spTree>
      <p:nvGrpSpPr>
        <p:cNvPr id="105" name="Shape 105"/>
        <p:cNvGrpSpPr/>
        <p:nvPr/>
      </p:nvGrpSpPr>
      <p:grpSpPr>
        <a:xfrm>
          <a:off x="0" y="0"/>
          <a:ext cx="0" cy="0"/>
          <a:chOff x="0" y="0"/>
          <a:chExt cx="0" cy="0"/>
        </a:xfrm>
      </p:grpSpPr>
      <p:sp>
        <p:nvSpPr>
          <p:cNvPr id="106" name="Google Shape;106;p22"/>
          <p:cNvSpPr txBox="1"/>
          <p:nvPr/>
        </p:nvSpPr>
        <p:spPr>
          <a:xfrm>
            <a:off x="190975" y="196075"/>
            <a:ext cx="1498500" cy="2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dk2"/>
              </a:solidFill>
              <a:latin typeface="Proxima Nova"/>
              <a:ea typeface="Proxima Nova"/>
              <a:cs typeface="Proxima Nova"/>
              <a:sym typeface="Proxima Nova"/>
            </a:endParaRPr>
          </a:p>
        </p:txBody>
      </p:sp>
      <p:sp>
        <p:nvSpPr>
          <p:cNvPr id="107" name="Google Shape;107;p22"/>
          <p:cNvSpPr txBox="1"/>
          <p:nvPr/>
        </p:nvSpPr>
        <p:spPr>
          <a:xfrm>
            <a:off x="609750" y="2119700"/>
            <a:ext cx="4134000" cy="13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500">
                <a:solidFill>
                  <a:schemeClr val="lt1"/>
                </a:solidFill>
                <a:latin typeface="Proxima Nova"/>
                <a:ea typeface="Proxima Nova"/>
                <a:cs typeface="Proxima Nova"/>
                <a:sym typeface="Proxima Nova"/>
              </a:rPr>
              <a:t>Summary of Recommendations</a:t>
            </a:r>
            <a:endParaRPr sz="3500">
              <a:solidFill>
                <a:schemeClr val="lt1"/>
              </a:solidFill>
              <a:latin typeface="Proxima Nova"/>
              <a:ea typeface="Proxima Nova"/>
              <a:cs typeface="Proxima Nova"/>
              <a:sym typeface="Proxima Nova"/>
            </a:endParaRPr>
          </a:p>
        </p:txBody>
      </p:sp>
      <p:pic>
        <p:nvPicPr>
          <p:cNvPr id="108" name="Google Shape;108;p22"/>
          <p:cNvPicPr preferRelativeResize="0"/>
          <p:nvPr/>
        </p:nvPicPr>
        <p:blipFill rotWithShape="1">
          <a:blip r:embed="rId3">
            <a:alphaModFix/>
          </a:blip>
          <a:srcRect b="0" l="11444" r="9629" t="0"/>
          <a:stretch/>
        </p:blipFill>
        <p:spPr>
          <a:xfrm>
            <a:off x="4859225" y="0"/>
            <a:ext cx="4284774" cy="5143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2" name="Shape 112"/>
        <p:cNvGrpSpPr/>
        <p:nvPr/>
      </p:nvGrpSpPr>
      <p:grpSpPr>
        <a:xfrm>
          <a:off x="0" y="0"/>
          <a:ext cx="0" cy="0"/>
          <a:chOff x="0" y="0"/>
          <a:chExt cx="0" cy="0"/>
        </a:xfrm>
      </p:grpSpPr>
      <p:sp>
        <p:nvSpPr>
          <p:cNvPr id="113" name="Google Shape;113;p23"/>
          <p:cNvSpPr txBox="1"/>
          <p:nvPr/>
        </p:nvSpPr>
        <p:spPr>
          <a:xfrm>
            <a:off x="343375" y="447000"/>
            <a:ext cx="1498500" cy="2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dk2"/>
              </a:solidFill>
              <a:latin typeface="Proxima Nova"/>
              <a:ea typeface="Proxima Nova"/>
              <a:cs typeface="Proxima Nova"/>
              <a:sym typeface="Proxima Nova"/>
            </a:endParaRPr>
          </a:p>
        </p:txBody>
      </p:sp>
      <p:sp>
        <p:nvSpPr>
          <p:cNvPr id="114" name="Google Shape;114;p23"/>
          <p:cNvSpPr txBox="1"/>
          <p:nvPr/>
        </p:nvSpPr>
        <p:spPr>
          <a:xfrm>
            <a:off x="490728" y="1111375"/>
            <a:ext cx="1621200" cy="3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CC4125"/>
                </a:solidFill>
                <a:latin typeface="Proxima Nova"/>
                <a:ea typeface="Proxima Nova"/>
                <a:cs typeface="Proxima Nova"/>
                <a:sym typeface="Proxima Nova"/>
              </a:rPr>
              <a:t>Remove the guesswork</a:t>
            </a:r>
            <a:endParaRPr b="1" sz="1000">
              <a:solidFill>
                <a:srgbClr val="CC4125"/>
              </a:solidFill>
              <a:latin typeface="Proxima Nova"/>
              <a:ea typeface="Proxima Nova"/>
              <a:cs typeface="Proxima Nova"/>
              <a:sym typeface="Proxima Nova"/>
            </a:endParaRPr>
          </a:p>
        </p:txBody>
      </p:sp>
      <p:sp>
        <p:nvSpPr>
          <p:cNvPr id="115" name="Google Shape;115;p23"/>
          <p:cNvSpPr txBox="1"/>
          <p:nvPr/>
        </p:nvSpPr>
        <p:spPr>
          <a:xfrm>
            <a:off x="2716100" y="1111375"/>
            <a:ext cx="1649700" cy="3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CC4125"/>
                </a:solidFill>
                <a:latin typeface="Proxima Nova"/>
                <a:ea typeface="Proxima Nova"/>
                <a:cs typeface="Proxima Nova"/>
                <a:sym typeface="Proxima Nova"/>
              </a:rPr>
              <a:t>Let Cx decide</a:t>
            </a:r>
            <a:endParaRPr b="1" sz="1000">
              <a:solidFill>
                <a:srgbClr val="CC4125"/>
              </a:solidFill>
              <a:latin typeface="Proxima Nova"/>
              <a:ea typeface="Proxima Nova"/>
              <a:cs typeface="Proxima Nova"/>
              <a:sym typeface="Proxima Nova"/>
            </a:endParaRPr>
          </a:p>
        </p:txBody>
      </p:sp>
      <p:sp>
        <p:nvSpPr>
          <p:cNvPr id="116" name="Google Shape;116;p23"/>
          <p:cNvSpPr txBox="1"/>
          <p:nvPr/>
        </p:nvSpPr>
        <p:spPr>
          <a:xfrm>
            <a:off x="4983050" y="1111375"/>
            <a:ext cx="1621200" cy="3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CC4125"/>
                </a:solidFill>
                <a:latin typeface="Proxima Nova"/>
                <a:ea typeface="Proxima Nova"/>
                <a:cs typeface="Proxima Nova"/>
                <a:sym typeface="Proxima Nova"/>
              </a:rPr>
              <a:t>Keep it simple</a:t>
            </a:r>
            <a:endParaRPr b="1" sz="1000">
              <a:solidFill>
                <a:srgbClr val="CC4125"/>
              </a:solidFill>
              <a:latin typeface="Proxima Nova"/>
              <a:ea typeface="Proxima Nova"/>
              <a:cs typeface="Proxima Nova"/>
              <a:sym typeface="Proxima Nova"/>
            </a:endParaRPr>
          </a:p>
        </p:txBody>
      </p:sp>
      <p:sp>
        <p:nvSpPr>
          <p:cNvPr id="117" name="Google Shape;117;p23"/>
          <p:cNvSpPr txBox="1"/>
          <p:nvPr/>
        </p:nvSpPr>
        <p:spPr>
          <a:xfrm>
            <a:off x="490728" y="1483375"/>
            <a:ext cx="1892700" cy="25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Proxima Nova"/>
                <a:ea typeface="Proxima Nova"/>
                <a:cs typeface="Proxima Nova"/>
                <a:sym typeface="Proxima Nova"/>
              </a:rPr>
              <a:t>Improve discoverability</a:t>
            </a:r>
            <a:r>
              <a:rPr lang="en" sz="900">
                <a:solidFill>
                  <a:schemeClr val="dk1"/>
                </a:solidFill>
                <a:latin typeface="Proxima Nova"/>
                <a:ea typeface="Proxima Nova"/>
                <a:cs typeface="Proxima Nova"/>
                <a:sym typeface="Proxima Nova"/>
              </a:rPr>
              <a:t> with onboarding popup on store page.  Do not expect Cx to notice and explore content around loyalty or points.</a:t>
            </a:r>
            <a:endParaRPr sz="9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900">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en" sz="900">
                <a:solidFill>
                  <a:schemeClr val="dk1"/>
                </a:solidFill>
                <a:latin typeface="Proxima Nova"/>
                <a:ea typeface="Proxima Nova"/>
                <a:cs typeface="Proxima Nova"/>
                <a:sym typeface="Proxima Nova"/>
              </a:rPr>
              <a:t>Early interactions need more help</a:t>
            </a:r>
            <a:r>
              <a:rPr lang="en" sz="900">
                <a:solidFill>
                  <a:schemeClr val="dk1"/>
                </a:solidFill>
                <a:latin typeface="Proxima Nova"/>
                <a:ea typeface="Proxima Nova"/>
                <a:cs typeface="Proxima Nova"/>
                <a:sym typeface="Proxima Nova"/>
              </a:rPr>
              <a:t>, provide homepage updates right after opt-in or after major milestones</a:t>
            </a:r>
            <a:endParaRPr sz="9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900">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en" sz="900">
                <a:solidFill>
                  <a:schemeClr val="dk1"/>
                </a:solidFill>
                <a:latin typeface="Proxima Nova"/>
                <a:ea typeface="Proxima Nova"/>
                <a:cs typeface="Proxima Nova"/>
                <a:sym typeface="Proxima Nova"/>
              </a:rPr>
              <a:t>Celebrate unlocked rewards</a:t>
            </a:r>
            <a:r>
              <a:rPr b="1" lang="en" sz="900">
                <a:solidFill>
                  <a:schemeClr val="dk1"/>
                </a:solidFill>
                <a:latin typeface="Proxima Nova"/>
                <a:ea typeface="Proxima Nova"/>
                <a:cs typeface="Proxima Nova"/>
                <a:sym typeface="Proxima Nova"/>
              </a:rPr>
              <a:t> </a:t>
            </a:r>
            <a:r>
              <a:rPr lang="en" sz="900">
                <a:solidFill>
                  <a:schemeClr val="dk1"/>
                </a:solidFill>
                <a:latin typeface="Proxima Nova"/>
                <a:ea typeface="Proxima Nova"/>
                <a:cs typeface="Proxima Nova"/>
                <a:sym typeface="Proxima Nova"/>
              </a:rPr>
              <a:t>by alerting Cx in their homepage feed.  Don’t expect Cx to regularly check rewards, especially in their first interactions.</a:t>
            </a:r>
            <a:endParaRPr sz="9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900">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en" sz="900">
                <a:solidFill>
                  <a:schemeClr val="dk1"/>
                </a:solidFill>
                <a:latin typeface="Proxima Nova"/>
                <a:ea typeface="Proxima Nova"/>
                <a:cs typeface="Proxima Nova"/>
                <a:sym typeface="Proxima Nova"/>
              </a:rPr>
              <a:t>Don’t ship the org</a:t>
            </a:r>
            <a:r>
              <a:rPr lang="en" sz="900">
                <a:solidFill>
                  <a:schemeClr val="dk1"/>
                </a:solidFill>
                <a:latin typeface="Proxima Nova"/>
                <a:ea typeface="Proxima Nova"/>
                <a:cs typeface="Proxima Nova"/>
                <a:sym typeface="Proxima Nova"/>
              </a:rPr>
              <a:t>–don’t expect Cx to already know dine out vs. pickup vs. delivery.  Don’t expect Cx to know all about the MeTab. Guide and </a:t>
            </a:r>
            <a:r>
              <a:rPr lang="en" sz="900">
                <a:solidFill>
                  <a:schemeClr val="dk1"/>
                </a:solidFill>
                <a:latin typeface="Proxima Nova"/>
                <a:ea typeface="Proxima Nova"/>
                <a:cs typeface="Proxima Nova"/>
                <a:sym typeface="Proxima Nova"/>
              </a:rPr>
              <a:t>piecemeal</a:t>
            </a:r>
            <a:r>
              <a:rPr lang="en" sz="900">
                <a:solidFill>
                  <a:schemeClr val="dk1"/>
                </a:solidFill>
                <a:latin typeface="Proxima Nova"/>
                <a:ea typeface="Proxima Nova"/>
                <a:cs typeface="Proxima Nova"/>
                <a:sym typeface="Proxima Nova"/>
              </a:rPr>
              <a:t> information along the way.</a:t>
            </a:r>
            <a:endParaRPr sz="900">
              <a:solidFill>
                <a:schemeClr val="dk1"/>
              </a:solidFill>
              <a:latin typeface="Proxima Nova"/>
              <a:ea typeface="Proxima Nova"/>
              <a:cs typeface="Proxima Nova"/>
              <a:sym typeface="Proxima Nova"/>
            </a:endParaRPr>
          </a:p>
        </p:txBody>
      </p:sp>
      <p:sp>
        <p:nvSpPr>
          <p:cNvPr id="118" name="Google Shape;118;p23"/>
          <p:cNvSpPr txBox="1"/>
          <p:nvPr/>
        </p:nvSpPr>
        <p:spPr>
          <a:xfrm>
            <a:off x="2716100" y="1483375"/>
            <a:ext cx="1892700" cy="31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Proxima Nova"/>
                <a:ea typeface="Proxima Nova"/>
                <a:cs typeface="Proxima Nova"/>
                <a:sym typeface="Proxima Nova"/>
              </a:rPr>
              <a:t>Let Cx opt-in</a:t>
            </a:r>
            <a:r>
              <a:rPr lang="en" sz="900">
                <a:solidFill>
                  <a:schemeClr val="dk1"/>
                </a:solidFill>
                <a:latin typeface="Proxima Nova"/>
                <a:ea typeface="Proxima Nova"/>
                <a:cs typeface="Proxima Nova"/>
                <a:sym typeface="Proxima Nova"/>
              </a:rPr>
              <a:t> but after they have ordered from a store at least 3 times.  Pace out when store pop ups come up alerting Cx of a store’s loyalty- too much at once will overwhelm.  </a:t>
            </a:r>
            <a:endParaRPr sz="9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900">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en" sz="900">
                <a:solidFill>
                  <a:schemeClr val="dk1"/>
                </a:solidFill>
                <a:latin typeface="Proxima Nova"/>
                <a:ea typeface="Proxima Nova"/>
                <a:cs typeface="Proxima Nova"/>
                <a:sym typeface="Proxima Nova"/>
              </a:rPr>
              <a:t>Consider a future auto-opt in</a:t>
            </a:r>
            <a:r>
              <a:rPr b="1" lang="en" sz="900">
                <a:solidFill>
                  <a:schemeClr val="dk1"/>
                </a:solidFill>
                <a:latin typeface="Proxima Nova"/>
                <a:ea typeface="Proxima Nova"/>
                <a:cs typeface="Proxima Nova"/>
                <a:sym typeface="Proxima Nova"/>
              </a:rPr>
              <a:t> </a:t>
            </a:r>
            <a:r>
              <a:rPr lang="en" sz="900">
                <a:solidFill>
                  <a:schemeClr val="dk1"/>
                </a:solidFill>
                <a:latin typeface="Proxima Nova"/>
                <a:ea typeface="Proxima Nova"/>
                <a:cs typeface="Proxima Nova"/>
                <a:sym typeface="Proxima Nova"/>
              </a:rPr>
              <a:t>after Cx have unlocked a few rewards and are familiar with how it works.</a:t>
            </a:r>
            <a:endParaRPr sz="9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900">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en" sz="900">
                <a:solidFill>
                  <a:schemeClr val="dk1"/>
                </a:solidFill>
                <a:latin typeface="Proxima Nova"/>
                <a:ea typeface="Proxima Nova"/>
                <a:cs typeface="Proxima Nova"/>
                <a:sym typeface="Proxima Nova"/>
              </a:rPr>
              <a:t>Consider a place where Cx can opt-in to multiple stores on one screen </a:t>
            </a:r>
            <a:r>
              <a:rPr lang="en" sz="900">
                <a:solidFill>
                  <a:schemeClr val="dk1"/>
                </a:solidFill>
                <a:latin typeface="Proxima Nova"/>
                <a:ea typeface="Proxima Nova"/>
                <a:cs typeface="Proxima Nova"/>
                <a:sym typeface="Proxima Nova"/>
              </a:rPr>
              <a:t>once they have unlocked a few rewards and are familiar </a:t>
            </a:r>
            <a:r>
              <a:rPr lang="en" sz="900">
                <a:solidFill>
                  <a:schemeClr val="dk1"/>
                </a:solidFill>
                <a:latin typeface="Proxima Nova"/>
                <a:ea typeface="Proxima Nova"/>
                <a:cs typeface="Proxima Nova"/>
                <a:sym typeface="Proxima Nova"/>
              </a:rPr>
              <a:t>with</a:t>
            </a:r>
            <a:r>
              <a:rPr lang="en" sz="900">
                <a:solidFill>
                  <a:schemeClr val="dk1"/>
                </a:solidFill>
                <a:latin typeface="Proxima Nova"/>
                <a:ea typeface="Proxima Nova"/>
                <a:cs typeface="Proxima Nova"/>
                <a:sym typeface="Proxima Nova"/>
              </a:rPr>
              <a:t> how loyalty works.</a:t>
            </a:r>
            <a:endParaRPr sz="9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9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b="1" lang="en" sz="900">
                <a:solidFill>
                  <a:schemeClr val="dk1"/>
                </a:solidFill>
                <a:latin typeface="Proxima Nova"/>
                <a:ea typeface="Proxima Nova"/>
                <a:cs typeface="Proxima Nova"/>
                <a:sym typeface="Proxima Nova"/>
              </a:rPr>
              <a:t>Consider an opt out of all loyalty.</a:t>
            </a:r>
            <a:r>
              <a:rPr b="1" lang="en" sz="900">
                <a:solidFill>
                  <a:schemeClr val="dk1"/>
                </a:solidFill>
                <a:latin typeface="Proxima Nova"/>
                <a:ea typeface="Proxima Nova"/>
                <a:cs typeface="Proxima Nova"/>
                <a:sym typeface="Proxima Nova"/>
              </a:rPr>
              <a:t> </a:t>
            </a:r>
            <a:r>
              <a:rPr lang="en" sz="900">
                <a:solidFill>
                  <a:schemeClr val="dk1"/>
                </a:solidFill>
                <a:latin typeface="Proxima Nova"/>
                <a:ea typeface="Proxima Nova"/>
                <a:cs typeface="Proxima Nova"/>
                <a:sym typeface="Proxima Nova"/>
              </a:rPr>
              <a:t>For Cx that continually opt out, don’t keep pestering them.</a:t>
            </a:r>
            <a:endParaRPr sz="9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9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9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9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900">
              <a:solidFill>
                <a:schemeClr val="dk1"/>
              </a:solidFill>
              <a:latin typeface="Proxima Nova"/>
              <a:ea typeface="Proxima Nova"/>
              <a:cs typeface="Proxima Nova"/>
              <a:sym typeface="Proxima Nova"/>
            </a:endParaRPr>
          </a:p>
        </p:txBody>
      </p:sp>
      <p:sp>
        <p:nvSpPr>
          <p:cNvPr id="119" name="Google Shape;119;p23"/>
          <p:cNvSpPr txBox="1"/>
          <p:nvPr/>
        </p:nvSpPr>
        <p:spPr>
          <a:xfrm>
            <a:off x="5002100" y="1483375"/>
            <a:ext cx="1895400" cy="28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900">
                <a:solidFill>
                  <a:schemeClr val="dk1"/>
                </a:solidFill>
                <a:latin typeface="Proxima Nova"/>
                <a:ea typeface="Proxima Nova"/>
                <a:cs typeface="Proxima Nova"/>
                <a:sym typeface="Proxima Nova"/>
              </a:rPr>
              <a:t>Replace confusing descriptions &amp; reduce text significantly:</a:t>
            </a:r>
            <a:endParaRPr sz="900">
              <a:solidFill>
                <a:schemeClr val="dk1"/>
              </a:solidFill>
              <a:latin typeface="Proxima Nova"/>
              <a:ea typeface="Proxima Nova"/>
              <a:cs typeface="Proxima Nova"/>
              <a:sym typeface="Proxima Nova"/>
            </a:endParaRPr>
          </a:p>
          <a:p>
            <a:pPr indent="-285750" lvl="0" marL="457200" rtl="0" algn="l">
              <a:spcBef>
                <a:spcPts val="0"/>
              </a:spcBef>
              <a:spcAft>
                <a:spcPts val="0"/>
              </a:spcAft>
              <a:buClr>
                <a:schemeClr val="dk1"/>
              </a:buClr>
              <a:buSzPts val="900"/>
              <a:buFont typeface="Proxima Nova"/>
              <a:buChar char="●"/>
            </a:pPr>
            <a:r>
              <a:rPr lang="en" sz="900">
                <a:solidFill>
                  <a:schemeClr val="dk1"/>
                </a:solidFill>
                <a:latin typeface="Proxima Nova"/>
                <a:ea typeface="Proxima Nova"/>
                <a:cs typeface="Proxima Nova"/>
                <a:sym typeface="Proxima Nova"/>
              </a:rPr>
              <a:t>In-store vs. delivery</a:t>
            </a:r>
            <a:endParaRPr sz="900">
              <a:solidFill>
                <a:schemeClr val="dk1"/>
              </a:solidFill>
              <a:latin typeface="Proxima Nova"/>
              <a:ea typeface="Proxima Nova"/>
              <a:cs typeface="Proxima Nova"/>
              <a:sym typeface="Proxima Nova"/>
            </a:endParaRPr>
          </a:p>
          <a:p>
            <a:pPr indent="-285750" lvl="0" marL="457200" rtl="0" algn="l">
              <a:spcBef>
                <a:spcPts val="0"/>
              </a:spcBef>
              <a:spcAft>
                <a:spcPts val="0"/>
              </a:spcAft>
              <a:buClr>
                <a:schemeClr val="dk1"/>
              </a:buClr>
              <a:buSzPts val="900"/>
              <a:buFont typeface="Proxima Nova"/>
              <a:buChar char="●"/>
            </a:pPr>
            <a:r>
              <a:rPr lang="en" sz="900">
                <a:solidFill>
                  <a:schemeClr val="dk1"/>
                </a:solidFill>
                <a:latin typeface="Proxima Nova"/>
                <a:ea typeface="Proxima Nova"/>
                <a:cs typeface="Proxima Nova"/>
                <a:sym typeface="Proxima Nova"/>
              </a:rPr>
              <a:t>Join now</a:t>
            </a:r>
            <a:endParaRPr sz="900">
              <a:solidFill>
                <a:schemeClr val="dk1"/>
              </a:solidFill>
              <a:latin typeface="Proxima Nova"/>
              <a:ea typeface="Proxima Nova"/>
              <a:cs typeface="Proxima Nova"/>
              <a:sym typeface="Proxima Nova"/>
            </a:endParaRPr>
          </a:p>
          <a:p>
            <a:pPr indent="0" lvl="0" marL="457200" rtl="0" algn="l">
              <a:spcBef>
                <a:spcPts val="0"/>
              </a:spcBef>
              <a:spcAft>
                <a:spcPts val="0"/>
              </a:spcAft>
              <a:buClr>
                <a:schemeClr val="dk1"/>
              </a:buClr>
              <a:buSzPts val="1100"/>
              <a:buFont typeface="Arial"/>
              <a:buNone/>
            </a:pPr>
            <a:r>
              <a:t/>
            </a:r>
            <a:endParaRPr sz="900">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en" sz="900">
                <a:solidFill>
                  <a:schemeClr val="dk1"/>
                </a:solidFill>
                <a:latin typeface="Proxima Nova"/>
                <a:ea typeface="Proxima Nova"/>
                <a:cs typeface="Proxima Nova"/>
                <a:sym typeface="Proxima Nova"/>
              </a:rPr>
              <a:t>Be more upfront with what Cx need to do:</a:t>
            </a:r>
            <a:endParaRPr b="1" sz="900">
              <a:solidFill>
                <a:schemeClr val="dk1"/>
              </a:solidFill>
              <a:latin typeface="Proxima Nova"/>
              <a:ea typeface="Proxima Nova"/>
              <a:cs typeface="Proxima Nova"/>
              <a:sym typeface="Proxima Nova"/>
            </a:endParaRPr>
          </a:p>
          <a:p>
            <a:pPr indent="-285750" lvl="0" marL="457200" rtl="0" algn="l">
              <a:spcBef>
                <a:spcPts val="0"/>
              </a:spcBef>
              <a:spcAft>
                <a:spcPts val="0"/>
              </a:spcAft>
              <a:buClr>
                <a:schemeClr val="dk1"/>
              </a:buClr>
              <a:buSzPts val="900"/>
              <a:buFont typeface="Proxima Nova"/>
              <a:buChar char="●"/>
            </a:pPr>
            <a:r>
              <a:rPr lang="en" sz="900">
                <a:solidFill>
                  <a:schemeClr val="dk1"/>
                </a:solidFill>
                <a:latin typeface="Proxima Nova"/>
                <a:ea typeface="Proxima Nova"/>
                <a:cs typeface="Proxima Nova"/>
                <a:sym typeface="Proxima Nova"/>
              </a:rPr>
              <a:t>No additional sign up required</a:t>
            </a:r>
            <a:endParaRPr sz="900">
              <a:solidFill>
                <a:schemeClr val="dk1"/>
              </a:solidFill>
              <a:latin typeface="Proxima Nova"/>
              <a:ea typeface="Proxima Nova"/>
              <a:cs typeface="Proxima Nova"/>
              <a:sym typeface="Proxima Nova"/>
            </a:endParaRPr>
          </a:p>
          <a:p>
            <a:pPr indent="-285750" lvl="0" marL="457200" rtl="0" algn="l">
              <a:spcBef>
                <a:spcPts val="0"/>
              </a:spcBef>
              <a:spcAft>
                <a:spcPts val="0"/>
              </a:spcAft>
              <a:buClr>
                <a:schemeClr val="dk1"/>
              </a:buClr>
              <a:buSzPts val="900"/>
              <a:buFont typeface="Proxima Nova"/>
              <a:buChar char="●"/>
            </a:pPr>
            <a:r>
              <a:rPr lang="en" sz="900">
                <a:solidFill>
                  <a:schemeClr val="dk1"/>
                </a:solidFill>
                <a:latin typeface="Proxima Nova"/>
                <a:ea typeface="Proxima Nova"/>
                <a:cs typeface="Proxima Nova"/>
                <a:sym typeface="Proxima Nova"/>
              </a:rPr>
              <a:t>No additional cost/fees</a:t>
            </a:r>
            <a:endParaRPr sz="900">
              <a:solidFill>
                <a:schemeClr val="dk1"/>
              </a:solidFill>
              <a:latin typeface="Proxima Nova"/>
              <a:ea typeface="Proxima Nova"/>
              <a:cs typeface="Proxima Nova"/>
              <a:sym typeface="Proxima Nova"/>
            </a:endParaRPr>
          </a:p>
          <a:p>
            <a:pPr indent="-285750" lvl="0" marL="457200" rtl="0" algn="l">
              <a:spcBef>
                <a:spcPts val="0"/>
              </a:spcBef>
              <a:spcAft>
                <a:spcPts val="0"/>
              </a:spcAft>
              <a:buClr>
                <a:schemeClr val="dk1"/>
              </a:buClr>
              <a:buSzPts val="900"/>
              <a:buFont typeface="Proxima Nova"/>
              <a:buChar char="●"/>
            </a:pPr>
            <a:r>
              <a:rPr lang="en" sz="900">
                <a:solidFill>
                  <a:schemeClr val="dk1"/>
                </a:solidFill>
                <a:latin typeface="Proxima Nova"/>
                <a:ea typeface="Proxima Nova"/>
                <a:cs typeface="Proxima Nova"/>
                <a:sym typeface="Proxima Nova"/>
              </a:rPr>
              <a:t>No changes required to ordering experience</a:t>
            </a:r>
            <a:endParaRPr sz="900">
              <a:solidFill>
                <a:schemeClr val="dk1"/>
              </a:solidFill>
              <a:latin typeface="Proxima Nova"/>
              <a:ea typeface="Proxima Nova"/>
              <a:cs typeface="Proxima Nova"/>
              <a:sym typeface="Proxima Nova"/>
            </a:endParaRPr>
          </a:p>
          <a:p>
            <a:pPr indent="-285750" lvl="0" marL="457200" rtl="0" algn="l">
              <a:spcBef>
                <a:spcPts val="0"/>
              </a:spcBef>
              <a:spcAft>
                <a:spcPts val="0"/>
              </a:spcAft>
              <a:buClr>
                <a:schemeClr val="dk1"/>
              </a:buClr>
              <a:buSzPts val="900"/>
              <a:buFont typeface="Proxima Nova"/>
              <a:buChar char="●"/>
            </a:pPr>
            <a:r>
              <a:rPr lang="en" sz="900">
                <a:solidFill>
                  <a:schemeClr val="dk1"/>
                </a:solidFill>
                <a:latin typeface="Proxima Nova"/>
                <a:ea typeface="Proxima Nova"/>
                <a:cs typeface="Proxima Nova"/>
                <a:sym typeface="Proxima Nova"/>
              </a:rPr>
              <a:t>No additional comms</a:t>
            </a:r>
            <a:br>
              <a:rPr lang="en" sz="900">
                <a:solidFill>
                  <a:schemeClr val="dk1"/>
                </a:solidFill>
                <a:latin typeface="Proxima Nova"/>
                <a:ea typeface="Proxima Nova"/>
                <a:cs typeface="Proxima Nova"/>
                <a:sym typeface="Proxima Nova"/>
              </a:rPr>
            </a:br>
            <a:endParaRPr sz="900">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en" sz="900">
                <a:solidFill>
                  <a:schemeClr val="dk1"/>
                </a:solidFill>
                <a:latin typeface="Proxima Nova"/>
                <a:ea typeface="Proxima Nova"/>
                <a:cs typeface="Proxima Nova"/>
                <a:sym typeface="Proxima Nova"/>
              </a:rPr>
              <a:t>Don’t try to fit loyalty card visuals into the apple wallet look</a:t>
            </a:r>
            <a:r>
              <a:rPr lang="en" sz="900">
                <a:solidFill>
                  <a:schemeClr val="dk1"/>
                </a:solidFill>
                <a:latin typeface="Proxima Nova"/>
                <a:ea typeface="Proxima Nova"/>
                <a:cs typeface="Proxima Nova"/>
                <a:sym typeface="Proxima Nova"/>
              </a:rPr>
              <a:t>, instead focus on ensuring Cx can quickly differentiate between verticals vs.stores and points/rewards available</a:t>
            </a:r>
            <a:br>
              <a:rPr lang="en" sz="900">
                <a:solidFill>
                  <a:schemeClr val="dk1"/>
                </a:solidFill>
                <a:latin typeface="Proxima Nova"/>
                <a:ea typeface="Proxima Nova"/>
                <a:cs typeface="Proxima Nova"/>
                <a:sym typeface="Proxima Nova"/>
              </a:rPr>
            </a:br>
            <a:endParaRPr sz="900">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en" sz="900">
                <a:solidFill>
                  <a:schemeClr val="dk1"/>
                </a:solidFill>
                <a:latin typeface="Proxima Nova"/>
                <a:ea typeface="Proxima Nova"/>
                <a:cs typeface="Proxima Nova"/>
                <a:sym typeface="Proxima Nova"/>
              </a:rPr>
              <a:t>Focus on unlocking the first reward balance on store page header.  </a:t>
            </a:r>
            <a:r>
              <a:rPr lang="en" sz="900">
                <a:solidFill>
                  <a:schemeClr val="dk1"/>
                </a:solidFill>
                <a:latin typeface="Proxima Nova"/>
                <a:ea typeface="Proxima Nova"/>
                <a:cs typeface="Proxima Nova"/>
                <a:sym typeface="Proxima Nova"/>
              </a:rPr>
              <a:t>Bigger</a:t>
            </a:r>
            <a:r>
              <a:rPr b="1" lang="en" sz="900">
                <a:solidFill>
                  <a:schemeClr val="dk1"/>
                </a:solidFill>
                <a:latin typeface="Proxima Nova"/>
                <a:ea typeface="Proxima Nova"/>
                <a:cs typeface="Proxima Nova"/>
                <a:sym typeface="Proxima Nova"/>
              </a:rPr>
              <a:t> </a:t>
            </a:r>
            <a:r>
              <a:rPr lang="en" sz="900">
                <a:solidFill>
                  <a:schemeClr val="dk1"/>
                </a:solidFill>
                <a:latin typeface="Proxima Nova"/>
                <a:ea typeface="Proxima Nova"/>
                <a:cs typeface="Proxima Nova"/>
                <a:sym typeface="Proxima Nova"/>
              </a:rPr>
              <a:t>milestone’s can be </a:t>
            </a:r>
            <a:r>
              <a:rPr lang="en" sz="900">
                <a:solidFill>
                  <a:schemeClr val="dk1"/>
                </a:solidFill>
                <a:latin typeface="Proxima Nova"/>
                <a:ea typeface="Proxima Nova"/>
                <a:cs typeface="Proxima Nova"/>
                <a:sym typeface="Proxima Nova"/>
              </a:rPr>
              <a:t>communicated</a:t>
            </a:r>
            <a:r>
              <a:rPr lang="en" sz="900">
                <a:solidFill>
                  <a:schemeClr val="dk1"/>
                </a:solidFill>
                <a:latin typeface="Proxima Nova"/>
                <a:ea typeface="Proxima Nova"/>
                <a:cs typeface="Proxima Nova"/>
                <a:sym typeface="Proxima Nova"/>
              </a:rPr>
              <a:t> later.</a:t>
            </a:r>
            <a:endParaRPr sz="900">
              <a:solidFill>
                <a:schemeClr val="dk1"/>
              </a:solidFill>
              <a:latin typeface="Proxima Nova"/>
              <a:ea typeface="Proxima Nova"/>
              <a:cs typeface="Proxima Nova"/>
              <a:sym typeface="Proxima Nova"/>
            </a:endParaRPr>
          </a:p>
        </p:txBody>
      </p:sp>
      <p:sp>
        <p:nvSpPr>
          <p:cNvPr id="120" name="Google Shape;120;p23"/>
          <p:cNvSpPr txBox="1"/>
          <p:nvPr/>
        </p:nvSpPr>
        <p:spPr>
          <a:xfrm>
            <a:off x="7173650" y="1111375"/>
            <a:ext cx="1323000" cy="3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CC4125"/>
                </a:solidFill>
                <a:latin typeface="Proxima Nova"/>
                <a:ea typeface="Proxima Nova"/>
                <a:cs typeface="Proxima Nova"/>
                <a:sym typeface="Proxima Nova"/>
              </a:rPr>
              <a:t>Be clear</a:t>
            </a:r>
            <a:endParaRPr b="1" sz="1000">
              <a:solidFill>
                <a:srgbClr val="CC4125"/>
              </a:solidFill>
              <a:latin typeface="Proxima Nova"/>
              <a:ea typeface="Proxima Nova"/>
              <a:cs typeface="Proxima Nova"/>
              <a:sym typeface="Proxima Nova"/>
            </a:endParaRPr>
          </a:p>
        </p:txBody>
      </p:sp>
      <p:sp>
        <p:nvSpPr>
          <p:cNvPr id="121" name="Google Shape;121;p23"/>
          <p:cNvSpPr txBox="1"/>
          <p:nvPr/>
        </p:nvSpPr>
        <p:spPr>
          <a:xfrm>
            <a:off x="7173650" y="1483375"/>
            <a:ext cx="1892700" cy="229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Proxima Nova"/>
                <a:ea typeface="Proxima Nova"/>
                <a:cs typeface="Proxima Nova"/>
                <a:sym typeface="Proxima Nova"/>
              </a:rPr>
              <a:t>Be upfront with what a reward is.  </a:t>
            </a:r>
            <a:r>
              <a:rPr lang="en" sz="900">
                <a:solidFill>
                  <a:schemeClr val="dk1"/>
                </a:solidFill>
                <a:latin typeface="Proxima Nova"/>
                <a:ea typeface="Proxima Nova"/>
                <a:cs typeface="Proxima Nova"/>
                <a:sym typeface="Proxima Nova"/>
              </a:rPr>
              <a:t>We can’t expect Cx to sign up for something if they don’t know what they will get out of it.</a:t>
            </a:r>
            <a:endParaRPr sz="9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900">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en" sz="900">
                <a:solidFill>
                  <a:schemeClr val="dk1"/>
                </a:solidFill>
                <a:latin typeface="Proxima Nova"/>
                <a:ea typeface="Proxima Nova"/>
                <a:cs typeface="Proxima Nova"/>
                <a:sym typeface="Proxima Nova"/>
              </a:rPr>
              <a:t>Communicate</a:t>
            </a:r>
            <a:r>
              <a:rPr b="1" lang="en" sz="900">
                <a:solidFill>
                  <a:schemeClr val="dk1"/>
                </a:solidFill>
                <a:latin typeface="Proxima Nova"/>
                <a:ea typeface="Proxima Nova"/>
                <a:cs typeface="Proxima Nova"/>
                <a:sym typeface="Proxima Nova"/>
              </a:rPr>
              <a:t> the value of rewards.  </a:t>
            </a:r>
            <a:r>
              <a:rPr lang="en" sz="900">
                <a:solidFill>
                  <a:schemeClr val="dk1"/>
                </a:solidFill>
                <a:latin typeface="Proxima Nova"/>
                <a:ea typeface="Proxima Nova"/>
                <a:cs typeface="Proxima Nova"/>
                <a:sym typeface="Proxima Nova"/>
              </a:rPr>
              <a:t>Don’t send Cx hunting through menus to find out how much a reward costs if they want to order it.</a:t>
            </a:r>
            <a:endParaRPr sz="9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900">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en" sz="900">
                <a:solidFill>
                  <a:schemeClr val="dk1"/>
                </a:solidFill>
                <a:latin typeface="Proxima Nova"/>
                <a:ea typeface="Proxima Nova"/>
                <a:cs typeface="Proxima Nova"/>
                <a:sym typeface="Proxima Nova"/>
              </a:rPr>
              <a:t>Don’t expect Cx to do the 10-1 math everywhere</a:t>
            </a:r>
            <a:r>
              <a:rPr lang="en" sz="900">
                <a:solidFill>
                  <a:schemeClr val="dk1"/>
                </a:solidFill>
                <a:latin typeface="Proxima Nova"/>
                <a:ea typeface="Proxima Nova"/>
                <a:cs typeface="Proxima Nova"/>
                <a:sym typeface="Proxima Nova"/>
              </a:rPr>
              <a:t>– just do it for them.</a:t>
            </a:r>
            <a:endParaRPr sz="9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900">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en" sz="900">
                <a:solidFill>
                  <a:schemeClr val="dk1"/>
                </a:solidFill>
                <a:latin typeface="Proxima Nova"/>
                <a:ea typeface="Proxima Nova"/>
                <a:cs typeface="Proxima Nova"/>
                <a:sym typeface="Proxima Nova"/>
              </a:rPr>
              <a:t>Work closely with DashPass to avoid continued confusion.  </a:t>
            </a:r>
            <a:r>
              <a:rPr lang="en" sz="900">
                <a:solidFill>
                  <a:schemeClr val="dk1"/>
                </a:solidFill>
                <a:latin typeface="Proxima Nova"/>
                <a:ea typeface="Proxima Nova"/>
                <a:cs typeface="Proxima Nova"/>
                <a:sym typeface="Proxima Nova"/>
              </a:rPr>
              <a:t>DashPass’s role in loyalty should be crystal clear and easily explained by Classic and DashPass Cx.  </a:t>
            </a:r>
            <a:r>
              <a:rPr i="1" lang="en" sz="900">
                <a:solidFill>
                  <a:schemeClr val="dk1"/>
                </a:solidFill>
                <a:latin typeface="Proxima Nova"/>
                <a:ea typeface="Proxima Nova"/>
                <a:cs typeface="Proxima Nova"/>
                <a:sym typeface="Proxima Nova"/>
              </a:rPr>
              <a:t>Maybe there’s an opportunity for DashPass to allow for some DoorDash level points use.</a:t>
            </a:r>
            <a:endParaRPr i="1" sz="9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i="1" sz="9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900">
              <a:solidFill>
                <a:schemeClr val="dk1"/>
              </a:solidFill>
              <a:latin typeface="Proxima Nova"/>
              <a:ea typeface="Proxima Nova"/>
              <a:cs typeface="Proxima Nova"/>
              <a:sym typeface="Proxima Nova"/>
            </a:endParaRPr>
          </a:p>
        </p:txBody>
      </p:sp>
      <p:pic>
        <p:nvPicPr>
          <p:cNvPr id="122" name="Google Shape;122;p23"/>
          <p:cNvPicPr preferRelativeResize="0"/>
          <p:nvPr/>
        </p:nvPicPr>
        <p:blipFill>
          <a:blip r:embed="rId3">
            <a:alphaModFix/>
          </a:blip>
          <a:stretch>
            <a:fillRect/>
          </a:stretch>
        </p:blipFill>
        <p:spPr>
          <a:xfrm>
            <a:off x="871225" y="246012"/>
            <a:ext cx="611076" cy="611076"/>
          </a:xfrm>
          <a:prstGeom prst="rect">
            <a:avLst/>
          </a:prstGeom>
          <a:noFill/>
          <a:ln>
            <a:noFill/>
          </a:ln>
        </p:spPr>
      </p:pic>
      <p:pic>
        <p:nvPicPr>
          <p:cNvPr id="123" name="Google Shape;123;p23"/>
          <p:cNvPicPr preferRelativeResize="0"/>
          <p:nvPr/>
        </p:nvPicPr>
        <p:blipFill>
          <a:blip r:embed="rId4">
            <a:alphaModFix/>
          </a:blip>
          <a:stretch>
            <a:fillRect/>
          </a:stretch>
        </p:blipFill>
        <p:spPr>
          <a:xfrm>
            <a:off x="2941375" y="246012"/>
            <a:ext cx="611076" cy="611076"/>
          </a:xfrm>
          <a:prstGeom prst="rect">
            <a:avLst/>
          </a:prstGeom>
          <a:noFill/>
          <a:ln>
            <a:noFill/>
          </a:ln>
        </p:spPr>
      </p:pic>
      <p:pic>
        <p:nvPicPr>
          <p:cNvPr id="124" name="Google Shape;124;p23"/>
          <p:cNvPicPr preferRelativeResize="0"/>
          <p:nvPr/>
        </p:nvPicPr>
        <p:blipFill>
          <a:blip r:embed="rId5">
            <a:alphaModFix/>
          </a:blip>
          <a:stretch>
            <a:fillRect/>
          </a:stretch>
        </p:blipFill>
        <p:spPr>
          <a:xfrm>
            <a:off x="5418488" y="176388"/>
            <a:ext cx="750324" cy="750324"/>
          </a:xfrm>
          <a:prstGeom prst="rect">
            <a:avLst/>
          </a:prstGeom>
          <a:noFill/>
          <a:ln>
            <a:noFill/>
          </a:ln>
        </p:spPr>
      </p:pic>
      <p:pic>
        <p:nvPicPr>
          <p:cNvPr id="125" name="Google Shape;125;p23"/>
          <p:cNvPicPr preferRelativeResize="0"/>
          <p:nvPr/>
        </p:nvPicPr>
        <p:blipFill>
          <a:blip r:embed="rId6">
            <a:alphaModFix/>
          </a:blip>
          <a:stretch>
            <a:fillRect/>
          </a:stretch>
        </p:blipFill>
        <p:spPr>
          <a:xfrm>
            <a:off x="7423597" y="246012"/>
            <a:ext cx="611076" cy="6110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18C8F"/>
        </a:solidFill>
      </p:bgPr>
    </p:bg>
    <p:spTree>
      <p:nvGrpSpPr>
        <p:cNvPr id="129" name="Shape 129"/>
        <p:cNvGrpSpPr/>
        <p:nvPr/>
      </p:nvGrpSpPr>
      <p:grpSpPr>
        <a:xfrm>
          <a:off x="0" y="0"/>
          <a:ext cx="0" cy="0"/>
          <a:chOff x="0" y="0"/>
          <a:chExt cx="0" cy="0"/>
        </a:xfrm>
      </p:grpSpPr>
      <p:sp>
        <p:nvSpPr>
          <p:cNvPr id="130" name="Google Shape;130;p24"/>
          <p:cNvSpPr txBox="1"/>
          <p:nvPr/>
        </p:nvSpPr>
        <p:spPr>
          <a:xfrm>
            <a:off x="190975" y="196075"/>
            <a:ext cx="1498500" cy="2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dk2"/>
              </a:solidFill>
              <a:latin typeface="Proxima Nova"/>
              <a:ea typeface="Proxima Nova"/>
              <a:cs typeface="Proxima Nova"/>
              <a:sym typeface="Proxima Nova"/>
            </a:endParaRPr>
          </a:p>
        </p:txBody>
      </p:sp>
      <p:sp>
        <p:nvSpPr>
          <p:cNvPr id="131" name="Google Shape;131;p24"/>
          <p:cNvSpPr txBox="1"/>
          <p:nvPr/>
        </p:nvSpPr>
        <p:spPr>
          <a:xfrm>
            <a:off x="609750" y="1662500"/>
            <a:ext cx="4134000" cy="13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500">
                <a:solidFill>
                  <a:schemeClr val="lt1"/>
                </a:solidFill>
                <a:latin typeface="Proxima Nova"/>
                <a:ea typeface="Proxima Nova"/>
                <a:cs typeface="Proxima Nova"/>
                <a:sym typeface="Proxima Nova"/>
              </a:rPr>
              <a:t>Concept Test Insights</a:t>
            </a:r>
            <a:endParaRPr sz="3500">
              <a:solidFill>
                <a:schemeClr val="lt1"/>
              </a:solidFill>
              <a:latin typeface="Proxima Nova"/>
              <a:ea typeface="Proxima Nova"/>
              <a:cs typeface="Proxima Nova"/>
              <a:sym typeface="Proxima Nova"/>
            </a:endParaRPr>
          </a:p>
        </p:txBody>
      </p:sp>
      <p:sp>
        <p:nvSpPr>
          <p:cNvPr id="132" name="Google Shape;132;p24"/>
          <p:cNvSpPr txBox="1"/>
          <p:nvPr/>
        </p:nvSpPr>
        <p:spPr>
          <a:xfrm>
            <a:off x="651025" y="2917825"/>
            <a:ext cx="3111900" cy="43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lt1"/>
                </a:solidFill>
                <a:latin typeface="Proxima Nova Semibold"/>
                <a:ea typeface="Proxima Nova Semibold"/>
                <a:cs typeface="Proxima Nova Semibold"/>
                <a:sym typeface="Proxima Nova Semibold"/>
              </a:rPr>
              <a:t>1. </a:t>
            </a:r>
            <a:r>
              <a:rPr lang="en" sz="1200">
                <a:solidFill>
                  <a:schemeClr val="lt1"/>
                </a:solidFill>
                <a:latin typeface="Proxima Nova Semibold"/>
                <a:ea typeface="Proxima Nova Semibold"/>
                <a:cs typeface="Proxima Nova Semibold"/>
                <a:sym typeface="Proxima Nova Semibold"/>
              </a:rPr>
              <a:t>Introducing Loyalty</a:t>
            </a:r>
            <a:endParaRPr sz="1200">
              <a:solidFill>
                <a:schemeClr val="lt1"/>
              </a:solidFill>
              <a:latin typeface="Proxima Nova Semibold"/>
              <a:ea typeface="Proxima Nova Semibold"/>
              <a:cs typeface="Proxima Nova Semibold"/>
              <a:sym typeface="Proxima Nova Semibold"/>
            </a:endParaRPr>
          </a:p>
          <a:p>
            <a:pPr indent="0" lvl="0" marL="0" rtl="0" algn="l">
              <a:lnSpc>
                <a:spcPct val="115000"/>
              </a:lnSpc>
              <a:spcBef>
                <a:spcPts val="0"/>
              </a:spcBef>
              <a:spcAft>
                <a:spcPts val="0"/>
              </a:spcAft>
              <a:buNone/>
            </a:pPr>
            <a:r>
              <a:rPr lang="en" sz="1200">
                <a:solidFill>
                  <a:schemeClr val="lt1"/>
                </a:solidFill>
                <a:latin typeface="Proxima Nova Semibold"/>
                <a:ea typeface="Proxima Nova Semibold"/>
                <a:cs typeface="Proxima Nova Semibold"/>
                <a:sym typeface="Proxima Nova Semibold"/>
              </a:rPr>
              <a:t>2. Communicating Rewards &amp; Progress</a:t>
            </a:r>
            <a:endParaRPr sz="1200">
              <a:solidFill>
                <a:schemeClr val="lt1"/>
              </a:solidFill>
              <a:latin typeface="Proxima Nova Semibold"/>
              <a:ea typeface="Proxima Nova Semibold"/>
              <a:cs typeface="Proxima Nova Semibold"/>
              <a:sym typeface="Proxima Nova Semibold"/>
            </a:endParaRPr>
          </a:p>
          <a:p>
            <a:pPr indent="0" lvl="0" marL="0" rtl="0" algn="l">
              <a:lnSpc>
                <a:spcPct val="115000"/>
              </a:lnSpc>
              <a:spcBef>
                <a:spcPts val="0"/>
              </a:spcBef>
              <a:spcAft>
                <a:spcPts val="0"/>
              </a:spcAft>
              <a:buNone/>
            </a:pPr>
            <a:r>
              <a:rPr lang="en" sz="1200">
                <a:solidFill>
                  <a:schemeClr val="lt1"/>
                </a:solidFill>
                <a:latin typeface="Proxima Nova Semibold"/>
                <a:ea typeface="Proxima Nova Semibold"/>
                <a:cs typeface="Proxima Nova Semibold"/>
                <a:sym typeface="Proxima Nova Semibold"/>
              </a:rPr>
              <a:t>3. Loyalty “Hub”</a:t>
            </a:r>
            <a:endParaRPr sz="1200">
              <a:solidFill>
                <a:schemeClr val="lt1"/>
              </a:solidFill>
              <a:latin typeface="Proxima Nova Semibold"/>
              <a:ea typeface="Proxima Nova Semibold"/>
              <a:cs typeface="Proxima Nova Semibold"/>
              <a:sym typeface="Proxima Nova Semibold"/>
            </a:endParaRPr>
          </a:p>
        </p:txBody>
      </p:sp>
      <p:pic>
        <p:nvPicPr>
          <p:cNvPr id="133" name="Google Shape;133;p24"/>
          <p:cNvPicPr preferRelativeResize="0"/>
          <p:nvPr/>
        </p:nvPicPr>
        <p:blipFill rotWithShape="1">
          <a:blip r:embed="rId3">
            <a:alphaModFix/>
          </a:blip>
          <a:srcRect b="0" l="8424" r="8498" t="0"/>
          <a:stretch/>
        </p:blipFill>
        <p:spPr>
          <a:xfrm>
            <a:off x="4938200" y="0"/>
            <a:ext cx="4273032"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5"/>
          <p:cNvSpPr/>
          <p:nvPr/>
        </p:nvSpPr>
        <p:spPr>
          <a:xfrm>
            <a:off x="0" y="0"/>
            <a:ext cx="3495600" cy="5143500"/>
          </a:xfrm>
          <a:prstGeom prst="rect">
            <a:avLst/>
          </a:prstGeom>
          <a:solidFill>
            <a:srgbClr val="17A3A9">
              <a:alpha val="32910"/>
            </a:srgbClr>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100">
              <a:solidFill>
                <a:schemeClr val="dk1"/>
              </a:solidFill>
              <a:latin typeface="Proxima Nova"/>
              <a:ea typeface="Proxima Nova"/>
              <a:cs typeface="Proxima Nova"/>
              <a:sym typeface="Proxima Nova"/>
            </a:endParaRPr>
          </a:p>
        </p:txBody>
      </p:sp>
      <p:sp>
        <p:nvSpPr>
          <p:cNvPr id="139" name="Google Shape;139;p25"/>
          <p:cNvSpPr txBox="1"/>
          <p:nvPr/>
        </p:nvSpPr>
        <p:spPr>
          <a:xfrm>
            <a:off x="378225" y="679775"/>
            <a:ext cx="2932500" cy="129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400"/>
              </a:spcBef>
              <a:spcAft>
                <a:spcPts val="0"/>
              </a:spcAft>
              <a:buNone/>
            </a:pPr>
            <a:r>
              <a:rPr b="1" lang="en" sz="2000">
                <a:solidFill>
                  <a:schemeClr val="dk1"/>
                </a:solidFill>
                <a:latin typeface="Proxima Nova"/>
                <a:ea typeface="Proxima Nova"/>
                <a:cs typeface="Proxima Nova"/>
                <a:sym typeface="Proxima Nova"/>
              </a:rPr>
              <a:t>Today, Cx struggle differentiating between ALL of the ways to save </a:t>
            </a:r>
            <a:endParaRPr b="1" sz="2000">
              <a:solidFill>
                <a:schemeClr val="dk1"/>
              </a:solidFill>
              <a:latin typeface="Proxima Nova"/>
              <a:ea typeface="Proxima Nova"/>
              <a:cs typeface="Proxima Nova"/>
              <a:sym typeface="Proxima Nova"/>
            </a:endParaRPr>
          </a:p>
          <a:p>
            <a:pPr indent="-342900" lvl="0" marL="457200" rtl="0" algn="l">
              <a:lnSpc>
                <a:spcPct val="100000"/>
              </a:lnSpc>
              <a:spcBef>
                <a:spcPts val="1400"/>
              </a:spcBef>
              <a:spcAft>
                <a:spcPts val="0"/>
              </a:spcAft>
              <a:buClr>
                <a:schemeClr val="dk1"/>
              </a:buClr>
              <a:buSzPts val="1800"/>
              <a:buFont typeface="Proxima Nova Semibold"/>
              <a:buChar char="●"/>
            </a:pPr>
            <a:r>
              <a:rPr lang="en" sz="1800">
                <a:solidFill>
                  <a:schemeClr val="dk1"/>
                </a:solidFill>
                <a:latin typeface="Proxima Nova Semibold"/>
                <a:ea typeface="Proxima Nova Semibold"/>
                <a:cs typeface="Proxima Nova Semibold"/>
                <a:sym typeface="Proxima Nova Semibold"/>
              </a:rPr>
              <a:t>Store rewards</a:t>
            </a:r>
            <a:endParaRPr sz="1800">
              <a:solidFill>
                <a:schemeClr val="dk1"/>
              </a:solidFill>
              <a:latin typeface="Proxima Nova Semibold"/>
              <a:ea typeface="Proxima Nova Semibold"/>
              <a:cs typeface="Proxima Nova Semibold"/>
              <a:sym typeface="Proxima Nova Semibold"/>
            </a:endParaRPr>
          </a:p>
          <a:p>
            <a:pPr indent="-342900" lvl="0" marL="457200" rtl="0" algn="l">
              <a:lnSpc>
                <a:spcPct val="100000"/>
              </a:lnSpc>
              <a:spcBef>
                <a:spcPts val="0"/>
              </a:spcBef>
              <a:spcAft>
                <a:spcPts val="0"/>
              </a:spcAft>
              <a:buClr>
                <a:schemeClr val="dk1"/>
              </a:buClr>
              <a:buSzPts val="1800"/>
              <a:buFont typeface="Proxima Nova Semibold"/>
              <a:buChar char="●"/>
            </a:pPr>
            <a:r>
              <a:rPr lang="en" sz="1800">
                <a:solidFill>
                  <a:schemeClr val="dk1"/>
                </a:solidFill>
                <a:latin typeface="Proxima Nova Semibold"/>
                <a:ea typeface="Proxima Nova Semibold"/>
                <a:cs typeface="Proxima Nova Semibold"/>
                <a:sym typeface="Proxima Nova Semibold"/>
              </a:rPr>
              <a:t>DashPass discounts</a:t>
            </a:r>
            <a:endParaRPr sz="1800">
              <a:solidFill>
                <a:schemeClr val="dk1"/>
              </a:solidFill>
              <a:latin typeface="Proxima Nova Semibold"/>
              <a:ea typeface="Proxima Nova Semibold"/>
              <a:cs typeface="Proxima Nova Semibold"/>
              <a:sym typeface="Proxima Nova Semibold"/>
            </a:endParaRPr>
          </a:p>
          <a:p>
            <a:pPr indent="-342900" lvl="0" marL="457200" rtl="0" algn="l">
              <a:lnSpc>
                <a:spcPct val="100000"/>
              </a:lnSpc>
              <a:spcBef>
                <a:spcPts val="0"/>
              </a:spcBef>
              <a:spcAft>
                <a:spcPts val="0"/>
              </a:spcAft>
              <a:buClr>
                <a:schemeClr val="dk1"/>
              </a:buClr>
              <a:buSzPts val="1800"/>
              <a:buFont typeface="Proxima Nova Semibold"/>
              <a:buChar char="●"/>
            </a:pPr>
            <a:r>
              <a:rPr lang="en" sz="1800">
                <a:solidFill>
                  <a:schemeClr val="dk1"/>
                </a:solidFill>
                <a:latin typeface="Proxima Nova Semibold"/>
                <a:ea typeface="Proxima Nova Semibold"/>
                <a:cs typeface="Proxima Nova Semibold"/>
                <a:sym typeface="Proxima Nova Semibold"/>
              </a:rPr>
              <a:t>Chase credits</a:t>
            </a:r>
            <a:endParaRPr sz="1800">
              <a:solidFill>
                <a:schemeClr val="dk1"/>
              </a:solidFill>
              <a:latin typeface="Proxima Nova Semibold"/>
              <a:ea typeface="Proxima Nova Semibold"/>
              <a:cs typeface="Proxima Nova Semibold"/>
              <a:sym typeface="Proxima Nova Semibold"/>
            </a:endParaRPr>
          </a:p>
          <a:p>
            <a:pPr indent="-342900" lvl="0" marL="457200" rtl="0" algn="l">
              <a:lnSpc>
                <a:spcPct val="100000"/>
              </a:lnSpc>
              <a:spcBef>
                <a:spcPts val="0"/>
              </a:spcBef>
              <a:spcAft>
                <a:spcPts val="0"/>
              </a:spcAft>
              <a:buClr>
                <a:schemeClr val="dk1"/>
              </a:buClr>
              <a:buSzPts val="1800"/>
              <a:buFont typeface="Proxima Nova Semibold"/>
              <a:buChar char="●"/>
            </a:pPr>
            <a:r>
              <a:rPr lang="en" sz="1800">
                <a:solidFill>
                  <a:schemeClr val="dk1"/>
                </a:solidFill>
                <a:latin typeface="Proxima Nova Semibold"/>
                <a:ea typeface="Proxima Nova Semibold"/>
                <a:cs typeface="Proxima Nova Semibold"/>
                <a:sym typeface="Proxima Nova Semibold"/>
              </a:rPr>
              <a:t>Promos</a:t>
            </a:r>
            <a:endParaRPr sz="1800">
              <a:solidFill>
                <a:schemeClr val="dk1"/>
              </a:solidFill>
              <a:latin typeface="Proxima Nova Semibold"/>
              <a:ea typeface="Proxima Nova Semibold"/>
              <a:cs typeface="Proxima Nova Semibold"/>
              <a:sym typeface="Proxima Nova Semibold"/>
            </a:endParaRPr>
          </a:p>
          <a:p>
            <a:pPr indent="0" lvl="0" marL="0" rtl="0" algn="l">
              <a:lnSpc>
                <a:spcPct val="100000"/>
              </a:lnSpc>
              <a:spcBef>
                <a:spcPts val="1400"/>
              </a:spcBef>
              <a:spcAft>
                <a:spcPts val="0"/>
              </a:spcAft>
              <a:buNone/>
            </a:pPr>
            <a:r>
              <a:t/>
            </a:r>
            <a:endParaRPr b="1" sz="2000">
              <a:solidFill>
                <a:schemeClr val="dk1"/>
              </a:solidFill>
              <a:latin typeface="Proxima Nova"/>
              <a:ea typeface="Proxima Nova"/>
              <a:cs typeface="Proxima Nova"/>
              <a:sym typeface="Proxima Nova"/>
            </a:endParaRPr>
          </a:p>
          <a:p>
            <a:pPr indent="0" lvl="0" marL="0" rtl="0" algn="l">
              <a:lnSpc>
                <a:spcPct val="100000"/>
              </a:lnSpc>
              <a:spcBef>
                <a:spcPts val="1400"/>
              </a:spcBef>
              <a:spcAft>
                <a:spcPts val="0"/>
              </a:spcAft>
              <a:buNone/>
            </a:pPr>
            <a:r>
              <a:t/>
            </a:r>
            <a:endParaRPr b="1" sz="2000">
              <a:solidFill>
                <a:schemeClr val="dk1"/>
              </a:solidFill>
              <a:latin typeface="Proxima Nova"/>
              <a:ea typeface="Proxima Nova"/>
              <a:cs typeface="Proxima Nova"/>
              <a:sym typeface="Proxima Nova"/>
            </a:endParaRPr>
          </a:p>
        </p:txBody>
      </p:sp>
      <p:sp>
        <p:nvSpPr>
          <p:cNvPr id="140" name="Google Shape;140;p25"/>
          <p:cNvSpPr txBox="1"/>
          <p:nvPr/>
        </p:nvSpPr>
        <p:spPr>
          <a:xfrm>
            <a:off x="4233825" y="432625"/>
            <a:ext cx="4485900" cy="188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i="1" lang="en">
                <a:solidFill>
                  <a:schemeClr val="dk1"/>
                </a:solidFill>
                <a:latin typeface="Proxima Nova"/>
                <a:ea typeface="Proxima Nova"/>
                <a:cs typeface="Proxima Nova"/>
                <a:sym typeface="Proxima Nova"/>
              </a:rPr>
              <a:t>I get a monthly credit and I want to say it's either $5 or $10 and I can't, honestly remember….I definitely have seen 5% off if you spend X amount of dollars, I'm assuming that's DoorDash (loyalty), so I have used that.</a:t>
            </a:r>
            <a:endParaRPr i="1">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a:solidFill>
                <a:schemeClr val="dk1"/>
              </a:solidFill>
              <a:latin typeface="Proxima Nova"/>
              <a:ea typeface="Proxima Nova"/>
              <a:cs typeface="Proxima Nova"/>
              <a:sym typeface="Proxima Nova"/>
            </a:endParaRPr>
          </a:p>
        </p:txBody>
      </p:sp>
      <p:sp>
        <p:nvSpPr>
          <p:cNvPr id="141" name="Google Shape;141;p25"/>
          <p:cNvSpPr txBox="1"/>
          <p:nvPr/>
        </p:nvSpPr>
        <p:spPr>
          <a:xfrm>
            <a:off x="7933725" y="1291725"/>
            <a:ext cx="786000" cy="141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0">
                <a:solidFill>
                  <a:schemeClr val="accent5"/>
                </a:solidFill>
                <a:latin typeface="Proxima Nova Semibold"/>
                <a:ea typeface="Proxima Nova Semibold"/>
                <a:cs typeface="Proxima Nova Semibold"/>
                <a:sym typeface="Proxima Nova Semibold"/>
              </a:rPr>
              <a:t>”</a:t>
            </a:r>
            <a:endParaRPr sz="8000">
              <a:solidFill>
                <a:schemeClr val="accent5"/>
              </a:solidFill>
            </a:endParaRPr>
          </a:p>
        </p:txBody>
      </p:sp>
      <p:sp>
        <p:nvSpPr>
          <p:cNvPr id="142" name="Google Shape;142;p25"/>
          <p:cNvSpPr txBox="1"/>
          <p:nvPr/>
        </p:nvSpPr>
        <p:spPr>
          <a:xfrm>
            <a:off x="3743850" y="172775"/>
            <a:ext cx="741900" cy="141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0">
                <a:solidFill>
                  <a:schemeClr val="accent5"/>
                </a:solidFill>
                <a:latin typeface="Proxima Nova Semibold"/>
                <a:ea typeface="Proxima Nova Semibold"/>
                <a:cs typeface="Proxima Nova Semibold"/>
                <a:sym typeface="Proxima Nova Semibold"/>
              </a:rPr>
              <a:t>“</a:t>
            </a:r>
            <a:endParaRPr sz="8000">
              <a:latin typeface="Proxima Nova Semibold"/>
              <a:ea typeface="Proxima Nova Semibold"/>
              <a:cs typeface="Proxima Nova Semibold"/>
              <a:sym typeface="Proxima Nova Semibold"/>
            </a:endParaRPr>
          </a:p>
        </p:txBody>
      </p:sp>
      <p:sp>
        <p:nvSpPr>
          <p:cNvPr id="143" name="Google Shape;143;p25"/>
          <p:cNvSpPr txBox="1"/>
          <p:nvPr/>
        </p:nvSpPr>
        <p:spPr>
          <a:xfrm>
            <a:off x="4310025" y="2718625"/>
            <a:ext cx="3775200" cy="139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i="1" lang="en">
                <a:solidFill>
                  <a:schemeClr val="dk1"/>
                </a:solidFill>
                <a:latin typeface="Proxima Nova"/>
                <a:ea typeface="Proxima Nova"/>
                <a:cs typeface="Proxima Nova"/>
                <a:sym typeface="Proxima Nova"/>
              </a:rPr>
              <a:t>I guess only because we were talking about rewards, I can see the get $5 off DashPass orders, right?</a:t>
            </a:r>
            <a:endParaRPr i="1">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a:solidFill>
                <a:schemeClr val="dk1"/>
              </a:solidFill>
              <a:latin typeface="Proxima Nova"/>
              <a:ea typeface="Proxima Nova"/>
              <a:cs typeface="Proxima Nova"/>
              <a:sym typeface="Proxima Nova"/>
            </a:endParaRPr>
          </a:p>
        </p:txBody>
      </p:sp>
      <p:sp>
        <p:nvSpPr>
          <p:cNvPr id="144" name="Google Shape;144;p25"/>
          <p:cNvSpPr txBox="1"/>
          <p:nvPr/>
        </p:nvSpPr>
        <p:spPr>
          <a:xfrm>
            <a:off x="7933725" y="3012525"/>
            <a:ext cx="786000" cy="141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0">
                <a:solidFill>
                  <a:schemeClr val="accent5"/>
                </a:solidFill>
                <a:latin typeface="Proxima Nova Semibold"/>
                <a:ea typeface="Proxima Nova Semibold"/>
                <a:cs typeface="Proxima Nova Semibold"/>
                <a:sym typeface="Proxima Nova Semibold"/>
              </a:rPr>
              <a:t>”</a:t>
            </a:r>
            <a:endParaRPr sz="8000">
              <a:solidFill>
                <a:schemeClr val="accent5"/>
              </a:solidFill>
            </a:endParaRPr>
          </a:p>
        </p:txBody>
      </p:sp>
      <p:sp>
        <p:nvSpPr>
          <p:cNvPr id="145" name="Google Shape;145;p25"/>
          <p:cNvSpPr txBox="1"/>
          <p:nvPr/>
        </p:nvSpPr>
        <p:spPr>
          <a:xfrm>
            <a:off x="3743850" y="2306375"/>
            <a:ext cx="741900" cy="141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0">
                <a:solidFill>
                  <a:schemeClr val="accent5"/>
                </a:solidFill>
                <a:latin typeface="Proxima Nova Semibold"/>
                <a:ea typeface="Proxima Nova Semibold"/>
                <a:cs typeface="Proxima Nova Semibold"/>
                <a:sym typeface="Proxima Nova Semibold"/>
              </a:rPr>
              <a:t>“</a:t>
            </a:r>
            <a:endParaRPr sz="8000">
              <a:latin typeface="Proxima Nova Semibold"/>
              <a:ea typeface="Proxima Nova Semibold"/>
              <a:cs typeface="Proxima Nova Semibold"/>
              <a:sym typeface="Proxima Nova Semibold"/>
            </a:endParaRPr>
          </a:p>
        </p:txBody>
      </p:sp>
      <p:sp>
        <p:nvSpPr>
          <p:cNvPr id="146" name="Google Shape;146;p25"/>
          <p:cNvSpPr txBox="1"/>
          <p:nvPr/>
        </p:nvSpPr>
        <p:spPr>
          <a:xfrm>
            <a:off x="3651425" y="4364950"/>
            <a:ext cx="5317200" cy="6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E23208"/>
                </a:solidFill>
                <a:latin typeface="Proxima Nova"/>
                <a:ea typeface="Proxima Nova"/>
                <a:cs typeface="Proxima Nova"/>
                <a:sym typeface="Proxima Nova"/>
              </a:rPr>
              <a:t>Research Recommends: </a:t>
            </a:r>
            <a:r>
              <a:rPr lang="en" sz="1100">
                <a:solidFill>
                  <a:srgbClr val="E23208"/>
                </a:solidFill>
                <a:latin typeface="Proxima Nova"/>
                <a:ea typeface="Proxima Nova"/>
                <a:cs typeface="Proxima Nova"/>
                <a:sym typeface="Proxima Nova"/>
              </a:rPr>
              <a:t>The inclusion of points will help Cx differentiate between rewards &amp; promos.  It is critical that DashPass and loyalty teams work together for a clear and consistent system to avoid confusion between benefits and rewards.</a:t>
            </a:r>
            <a:endParaRPr>
              <a:solidFill>
                <a:srgbClr val="E23208"/>
              </a:solidFill>
              <a:latin typeface="Proxima Nova"/>
              <a:ea typeface="Proxima Nova"/>
              <a:cs typeface="Proxima Nova"/>
              <a:sym typeface="Proxima Nova"/>
            </a:endParaRPr>
          </a:p>
        </p:txBody>
      </p:sp>
      <p:sp>
        <p:nvSpPr>
          <p:cNvPr id="147" name="Google Shape;147;p25"/>
          <p:cNvSpPr txBox="1"/>
          <p:nvPr/>
        </p:nvSpPr>
        <p:spPr>
          <a:xfrm>
            <a:off x="6481150" y="2095100"/>
            <a:ext cx="2167500" cy="2754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Proxima Nova"/>
              <a:buChar char="-"/>
            </a:pPr>
            <a:r>
              <a:rPr lang="en" sz="1200">
                <a:latin typeface="Proxima Nova"/>
                <a:ea typeface="Proxima Nova"/>
                <a:cs typeface="Proxima Nova"/>
                <a:sym typeface="Proxima Nova"/>
              </a:rPr>
              <a:t>Colleen</a:t>
            </a:r>
            <a:r>
              <a:rPr lang="en" sz="1200">
                <a:latin typeface="Proxima Nova"/>
                <a:ea typeface="Proxima Nova"/>
                <a:cs typeface="Proxima Nova"/>
                <a:sym typeface="Proxima Nova"/>
              </a:rPr>
              <a:t>, Sisyphus</a:t>
            </a:r>
            <a:endParaRPr sz="1200">
              <a:latin typeface="Proxima Nova"/>
              <a:ea typeface="Proxima Nova"/>
              <a:cs typeface="Proxima Nova"/>
              <a:sym typeface="Proxima Nova"/>
            </a:endParaRPr>
          </a:p>
        </p:txBody>
      </p:sp>
      <p:sp>
        <p:nvSpPr>
          <p:cNvPr id="148" name="Google Shape;148;p25"/>
          <p:cNvSpPr txBox="1"/>
          <p:nvPr/>
        </p:nvSpPr>
        <p:spPr>
          <a:xfrm>
            <a:off x="6552225" y="3899825"/>
            <a:ext cx="2167500" cy="2754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Proxima Nova"/>
              <a:buChar char="-"/>
            </a:pPr>
            <a:r>
              <a:rPr lang="en" sz="1200">
                <a:latin typeface="Proxima Nova"/>
                <a:ea typeface="Proxima Nova"/>
                <a:cs typeface="Proxima Nova"/>
                <a:sym typeface="Proxima Nova"/>
              </a:rPr>
              <a:t>Julianne</a:t>
            </a:r>
            <a:r>
              <a:rPr lang="en" sz="1200">
                <a:latin typeface="Proxima Nova"/>
                <a:ea typeface="Proxima Nova"/>
                <a:cs typeface="Proxima Nova"/>
                <a:sym typeface="Proxima Nova"/>
              </a:rPr>
              <a:t>, Leprechaun</a:t>
            </a:r>
            <a:endParaRPr sz="1200">
              <a:latin typeface="Proxima Nova"/>
              <a:ea typeface="Proxima Nova"/>
              <a:cs typeface="Proxima Nova"/>
              <a:sym typeface="Proxima Nova"/>
            </a:endParaRPr>
          </a:p>
        </p:txBody>
      </p:sp>
      <p:sp>
        <p:nvSpPr>
          <p:cNvPr id="149" name="Google Shape;149;p25"/>
          <p:cNvSpPr txBox="1"/>
          <p:nvPr/>
        </p:nvSpPr>
        <p:spPr>
          <a:xfrm>
            <a:off x="76200" y="63325"/>
            <a:ext cx="30000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Proxima Nova Semibold"/>
                <a:ea typeface="Proxima Nova Semibold"/>
                <a:cs typeface="Proxima Nova Semibold"/>
                <a:sym typeface="Proxima Nova Semibold"/>
              </a:rPr>
              <a:t>1. </a:t>
            </a:r>
            <a:r>
              <a:rPr lang="en" sz="1000">
                <a:solidFill>
                  <a:schemeClr val="dk1"/>
                </a:solidFill>
                <a:latin typeface="Proxima Nova Semibold"/>
                <a:ea typeface="Proxima Nova Semibold"/>
                <a:cs typeface="Proxima Nova Semibold"/>
                <a:sym typeface="Proxima Nova Semibold"/>
              </a:rPr>
              <a:t>Introducing Loyalty</a:t>
            </a:r>
            <a:endParaRPr sz="12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6"/>
          <p:cNvSpPr/>
          <p:nvPr/>
        </p:nvSpPr>
        <p:spPr>
          <a:xfrm>
            <a:off x="0" y="0"/>
            <a:ext cx="3495600" cy="5143500"/>
          </a:xfrm>
          <a:prstGeom prst="rect">
            <a:avLst/>
          </a:prstGeom>
          <a:solidFill>
            <a:srgbClr val="17A3A9">
              <a:alpha val="32910"/>
            </a:srgbClr>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100">
              <a:solidFill>
                <a:schemeClr val="dk1"/>
              </a:solidFill>
              <a:latin typeface="Proxima Nova"/>
              <a:ea typeface="Proxima Nova"/>
              <a:cs typeface="Proxima Nova"/>
              <a:sym typeface="Proxima Nova"/>
            </a:endParaRPr>
          </a:p>
        </p:txBody>
      </p:sp>
      <p:sp>
        <p:nvSpPr>
          <p:cNvPr id="155" name="Google Shape;155;p26"/>
          <p:cNvSpPr txBox="1"/>
          <p:nvPr/>
        </p:nvSpPr>
        <p:spPr>
          <a:xfrm>
            <a:off x="3567375" y="75700"/>
            <a:ext cx="5378100" cy="8037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 sz="2000">
                <a:solidFill>
                  <a:schemeClr val="dk1"/>
                </a:solidFill>
                <a:latin typeface="Proxima Nova"/>
                <a:ea typeface="Proxima Nova"/>
                <a:cs typeface="Proxima Nova"/>
                <a:sym typeface="Proxima Nova"/>
              </a:rPr>
              <a:t>Introducing points on the homepage without context is confusing for Cx</a:t>
            </a:r>
            <a:endParaRPr sz="2200">
              <a:solidFill>
                <a:schemeClr val="dk1"/>
              </a:solidFill>
              <a:latin typeface="Proxima Nova Semibold"/>
              <a:ea typeface="Proxima Nova Semibold"/>
              <a:cs typeface="Proxima Nova Semibold"/>
              <a:sym typeface="Proxima Nova Semibold"/>
            </a:endParaRPr>
          </a:p>
          <a:p>
            <a:pPr indent="0" lvl="0" marL="0" rtl="0" algn="l">
              <a:lnSpc>
                <a:spcPct val="115000"/>
              </a:lnSpc>
              <a:spcBef>
                <a:spcPts val="1200"/>
              </a:spcBef>
              <a:spcAft>
                <a:spcPts val="1200"/>
              </a:spcAft>
              <a:buNone/>
            </a:pPr>
            <a:r>
              <a:t/>
            </a:r>
            <a:endParaRPr sz="1800">
              <a:solidFill>
                <a:schemeClr val="dk1"/>
              </a:solidFill>
              <a:latin typeface="Proxima Nova"/>
              <a:ea typeface="Proxima Nova"/>
              <a:cs typeface="Proxima Nova"/>
              <a:sym typeface="Proxima Nova"/>
            </a:endParaRPr>
          </a:p>
        </p:txBody>
      </p:sp>
      <p:sp>
        <p:nvSpPr>
          <p:cNvPr id="156" name="Google Shape;156;p26"/>
          <p:cNvSpPr txBox="1"/>
          <p:nvPr/>
        </p:nvSpPr>
        <p:spPr>
          <a:xfrm>
            <a:off x="554850" y="2228675"/>
            <a:ext cx="2339700" cy="11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157" name="Google Shape;157;p26"/>
          <p:cNvPicPr preferRelativeResize="0"/>
          <p:nvPr/>
        </p:nvPicPr>
        <p:blipFill>
          <a:blip r:embed="rId3">
            <a:alphaModFix/>
          </a:blip>
          <a:stretch>
            <a:fillRect/>
          </a:stretch>
        </p:blipFill>
        <p:spPr>
          <a:xfrm>
            <a:off x="841536" y="467075"/>
            <a:ext cx="1943976" cy="4209351"/>
          </a:xfrm>
          <a:prstGeom prst="rect">
            <a:avLst/>
          </a:prstGeom>
          <a:noFill/>
          <a:ln>
            <a:noFill/>
          </a:ln>
        </p:spPr>
      </p:pic>
      <p:sp>
        <p:nvSpPr>
          <p:cNvPr id="158" name="Google Shape;158;p26"/>
          <p:cNvSpPr txBox="1"/>
          <p:nvPr/>
        </p:nvSpPr>
        <p:spPr>
          <a:xfrm>
            <a:off x="3855400" y="1030450"/>
            <a:ext cx="4566000" cy="30027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Proxima Nova"/>
              <a:buChar char="●"/>
            </a:pPr>
            <a:r>
              <a:rPr lang="en" sz="1300">
                <a:latin typeface="Proxima Nova"/>
                <a:ea typeface="Proxima Nova"/>
                <a:cs typeface="Proxima Nova"/>
                <a:sym typeface="Proxima Nova"/>
              </a:rPr>
              <a:t>Without prompts or guidance, participants </a:t>
            </a:r>
            <a:r>
              <a:rPr b="1" lang="en" sz="1300">
                <a:latin typeface="Proxima Nova"/>
                <a:ea typeface="Proxima Nova"/>
                <a:cs typeface="Proxima Nova"/>
                <a:sym typeface="Proxima Nova"/>
              </a:rPr>
              <a:t>didn’t notice </a:t>
            </a:r>
            <a:r>
              <a:rPr lang="en" sz="1300">
                <a:latin typeface="Proxima Nova"/>
                <a:ea typeface="Proxima Nova"/>
                <a:cs typeface="Proxima Nova"/>
                <a:sym typeface="Proxima Nova"/>
              </a:rPr>
              <a:t>points in the store footer</a:t>
            </a:r>
            <a:endParaRPr sz="1300">
              <a:latin typeface="Proxima Nova"/>
              <a:ea typeface="Proxima Nova"/>
              <a:cs typeface="Proxima Nova"/>
              <a:sym typeface="Proxima Nova"/>
            </a:endParaRPr>
          </a:p>
          <a:p>
            <a:pPr indent="0" lvl="0" marL="0" rtl="0" algn="l">
              <a:spcBef>
                <a:spcPts val="0"/>
              </a:spcBef>
              <a:spcAft>
                <a:spcPts val="0"/>
              </a:spcAft>
              <a:buNone/>
            </a:pPr>
            <a:r>
              <a:t/>
            </a:r>
            <a:endParaRPr sz="1300">
              <a:latin typeface="Proxima Nova"/>
              <a:ea typeface="Proxima Nova"/>
              <a:cs typeface="Proxima Nova"/>
              <a:sym typeface="Proxima Nova"/>
            </a:endParaRPr>
          </a:p>
          <a:p>
            <a:pPr indent="-311150" lvl="0" marL="457200" rtl="0" algn="l">
              <a:spcBef>
                <a:spcPts val="0"/>
              </a:spcBef>
              <a:spcAft>
                <a:spcPts val="0"/>
              </a:spcAft>
              <a:buSzPts val="1300"/>
              <a:buFont typeface="Proxima Nova"/>
              <a:buChar char="●"/>
            </a:pPr>
            <a:r>
              <a:rPr lang="en" sz="1300">
                <a:latin typeface="Proxima Nova"/>
                <a:ea typeface="Proxima Nova"/>
                <a:cs typeface="Proxima Nova"/>
                <a:sym typeface="Proxima Nova"/>
              </a:rPr>
              <a:t>Many Cx assumed ordering from the Rx would get them 4</a:t>
            </a:r>
            <a:r>
              <a:rPr b="1" lang="en" sz="1300">
                <a:latin typeface="Proxima Nova"/>
                <a:ea typeface="Proxima Nova"/>
                <a:cs typeface="Proxima Nova"/>
                <a:sym typeface="Proxima Nova"/>
              </a:rPr>
              <a:t>70 points towards a larger loyalty program</a:t>
            </a:r>
            <a:endParaRPr b="1" sz="1300">
              <a:latin typeface="Proxima Nova"/>
              <a:ea typeface="Proxima Nova"/>
              <a:cs typeface="Proxima Nova"/>
              <a:sym typeface="Proxima Nova"/>
            </a:endParaRPr>
          </a:p>
          <a:p>
            <a:pPr indent="0" lvl="0" marL="457200" rtl="0" algn="l">
              <a:spcBef>
                <a:spcPts val="0"/>
              </a:spcBef>
              <a:spcAft>
                <a:spcPts val="0"/>
              </a:spcAft>
              <a:buNone/>
            </a:pPr>
            <a:r>
              <a:t/>
            </a:r>
            <a:endParaRPr sz="1300">
              <a:latin typeface="Proxima Nova"/>
              <a:ea typeface="Proxima Nova"/>
              <a:cs typeface="Proxima Nova"/>
              <a:sym typeface="Proxima Nova"/>
            </a:endParaRPr>
          </a:p>
          <a:p>
            <a:pPr indent="-311150" lvl="0" marL="457200" rtl="0" algn="l">
              <a:lnSpc>
                <a:spcPct val="115000"/>
              </a:lnSpc>
              <a:spcBef>
                <a:spcPts val="1200"/>
              </a:spcBef>
              <a:spcAft>
                <a:spcPts val="0"/>
              </a:spcAft>
              <a:buSzPts val="1300"/>
              <a:buChar char="●"/>
            </a:pPr>
            <a:r>
              <a:rPr lang="en" sz="1300">
                <a:latin typeface="Proxima Nova"/>
                <a:ea typeface="Proxima Nova"/>
                <a:cs typeface="Proxima Nova"/>
                <a:sym typeface="Proxima Nova"/>
              </a:rPr>
              <a:t>Cx </a:t>
            </a:r>
            <a:r>
              <a:rPr b="1" lang="en" sz="1300">
                <a:latin typeface="Proxima Nova"/>
                <a:ea typeface="Proxima Nova"/>
                <a:cs typeface="Proxima Nova"/>
                <a:sym typeface="Proxima Nova"/>
              </a:rPr>
              <a:t>want to know what the points mean</a:t>
            </a:r>
            <a:r>
              <a:rPr lang="en" sz="1300">
                <a:latin typeface="Proxima Nova"/>
                <a:ea typeface="Proxima Nova"/>
                <a:cs typeface="Proxima Nova"/>
                <a:sym typeface="Proxima Nova"/>
              </a:rPr>
              <a:t>; its worth in dollars, what it gets you, and if you have them or not</a:t>
            </a:r>
            <a:endParaRPr sz="1300"/>
          </a:p>
        </p:txBody>
      </p:sp>
      <p:sp>
        <p:nvSpPr>
          <p:cNvPr id="159" name="Google Shape;159;p26"/>
          <p:cNvSpPr txBox="1"/>
          <p:nvPr/>
        </p:nvSpPr>
        <p:spPr>
          <a:xfrm>
            <a:off x="3859150" y="4029325"/>
            <a:ext cx="4566000" cy="6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E23208"/>
                </a:solidFill>
                <a:latin typeface="Proxima Nova"/>
                <a:ea typeface="Proxima Nova"/>
                <a:cs typeface="Proxima Nova"/>
                <a:sym typeface="Proxima Nova"/>
              </a:rPr>
              <a:t>Research</a:t>
            </a:r>
            <a:r>
              <a:rPr b="1" lang="en" sz="1100">
                <a:solidFill>
                  <a:srgbClr val="E23208"/>
                </a:solidFill>
                <a:latin typeface="Proxima Nova"/>
                <a:ea typeface="Proxima Nova"/>
                <a:cs typeface="Proxima Nova"/>
                <a:sym typeface="Proxima Nova"/>
              </a:rPr>
              <a:t> Recommends: </a:t>
            </a:r>
            <a:r>
              <a:rPr lang="en" sz="1100">
                <a:solidFill>
                  <a:srgbClr val="E23208"/>
                </a:solidFill>
                <a:latin typeface="Proxima Nova"/>
                <a:ea typeface="Proxima Nova"/>
                <a:cs typeface="Proxima Nova"/>
                <a:sym typeface="Proxima Nova"/>
              </a:rPr>
              <a:t>Do not introduce points in the metadata below the image, Cx are unlikely to notice it and it will provide more </a:t>
            </a:r>
            <a:r>
              <a:rPr lang="en" sz="1100">
                <a:solidFill>
                  <a:srgbClr val="E23208"/>
                </a:solidFill>
                <a:latin typeface="Proxima Nova"/>
                <a:ea typeface="Proxima Nova"/>
                <a:cs typeface="Proxima Nova"/>
                <a:sym typeface="Proxima Nova"/>
              </a:rPr>
              <a:t>questions</a:t>
            </a:r>
            <a:r>
              <a:rPr lang="en" sz="1100">
                <a:solidFill>
                  <a:srgbClr val="E23208"/>
                </a:solidFill>
                <a:latin typeface="Proxima Nova"/>
                <a:ea typeface="Proxima Nova"/>
                <a:cs typeface="Proxima Nova"/>
                <a:sym typeface="Proxima Nova"/>
              </a:rPr>
              <a:t> than </a:t>
            </a:r>
            <a:r>
              <a:rPr lang="en" sz="1100">
                <a:solidFill>
                  <a:srgbClr val="E23208"/>
                </a:solidFill>
                <a:latin typeface="Proxima Nova"/>
                <a:ea typeface="Proxima Nova"/>
                <a:cs typeface="Proxima Nova"/>
                <a:sym typeface="Proxima Nova"/>
              </a:rPr>
              <a:t>answers</a:t>
            </a:r>
            <a:endParaRPr>
              <a:solidFill>
                <a:srgbClr val="E23208"/>
              </a:solidFill>
              <a:latin typeface="Proxima Nova"/>
              <a:ea typeface="Proxima Nova"/>
              <a:cs typeface="Proxima Nova"/>
              <a:sym typeface="Proxima Nova"/>
            </a:endParaRPr>
          </a:p>
        </p:txBody>
      </p:sp>
      <p:sp>
        <p:nvSpPr>
          <p:cNvPr id="160" name="Google Shape;160;p26"/>
          <p:cNvSpPr txBox="1"/>
          <p:nvPr/>
        </p:nvSpPr>
        <p:spPr>
          <a:xfrm>
            <a:off x="76200" y="63325"/>
            <a:ext cx="30000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Proxima Nova Semibold"/>
                <a:ea typeface="Proxima Nova Semibold"/>
                <a:cs typeface="Proxima Nova Semibold"/>
                <a:sym typeface="Proxima Nova Semibold"/>
              </a:rPr>
              <a:t>1. Introducing Loyalty</a:t>
            </a:r>
            <a:endParaRPr sz="12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DoorDash">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838A"/>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